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43" Target="slides/slide24.xml" Type="http://schemas.openxmlformats.org/officeDocument/2006/relationships/slide"/><Relationship Id="rId44" Target="slides/slide25.xml" Type="http://schemas.openxmlformats.org/officeDocument/2006/relationships/slide"/><Relationship Id="rId45" Target="slides/slide26.xml" Type="http://schemas.openxmlformats.org/officeDocument/2006/relationships/slide"/><Relationship Id="rId46" Target="slides/slide27.xml" Type="http://schemas.openxmlformats.org/officeDocument/2006/relationships/slide"/><Relationship Id="rId47" Target="slides/slide2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6.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7.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https://www.who.int/teams/environment-climate-change-and-health/water-sanitation-and-health/water-safety-and-quality/drinking-water-quality-guidelines"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0">
            <a:off x="12005738" y="2260462"/>
            <a:ext cx="7641615" cy="5845836"/>
          </a:xfrm>
          <a:custGeom>
            <a:avLst/>
            <a:gdLst/>
            <a:ahLst/>
            <a:cxnLst/>
            <a:rect r="r" b="b" t="t" l="l"/>
            <a:pathLst>
              <a:path h="5845836" w="7641615">
                <a:moveTo>
                  <a:pt x="7641616" y="5845836"/>
                </a:moveTo>
                <a:lnTo>
                  <a:pt x="0" y="5845836"/>
                </a:lnTo>
                <a:lnTo>
                  <a:pt x="0" y="0"/>
                </a:lnTo>
                <a:lnTo>
                  <a:pt x="7641616" y="0"/>
                </a:lnTo>
                <a:lnTo>
                  <a:pt x="7641616" y="5845836"/>
                </a:lnTo>
                <a:close/>
              </a:path>
            </a:pathLst>
          </a:custGeom>
          <a:blipFill>
            <a:blip r:embed="rId2"/>
            <a:stretch>
              <a:fillRect l="0" t="0" r="0" b="0"/>
            </a:stretch>
          </a:blipFill>
        </p:spPr>
      </p:sp>
      <p:grpSp>
        <p:nvGrpSpPr>
          <p:cNvPr name="Group 3" id="3"/>
          <p:cNvGrpSpPr/>
          <p:nvPr/>
        </p:nvGrpSpPr>
        <p:grpSpPr>
          <a:xfrm rot="0">
            <a:off x="1754005" y="1907357"/>
            <a:ext cx="14072540" cy="6472287"/>
            <a:chOff x="0" y="0"/>
            <a:chExt cx="18763387" cy="8629716"/>
          </a:xfrm>
        </p:grpSpPr>
        <p:sp>
          <p:nvSpPr>
            <p:cNvPr name="TextBox 4" id="4"/>
            <p:cNvSpPr txBox="true"/>
            <p:nvPr/>
          </p:nvSpPr>
          <p:spPr>
            <a:xfrm rot="0">
              <a:off x="0" y="-9525"/>
              <a:ext cx="6105721" cy="619125"/>
            </a:xfrm>
            <a:prstGeom prst="rect">
              <a:avLst/>
            </a:prstGeom>
          </p:spPr>
          <p:txBody>
            <a:bodyPr anchor="t" rtlCol="false" tIns="0" lIns="0" bIns="0" rIns="0">
              <a:spAutoFit/>
            </a:bodyPr>
            <a:lstStyle/>
            <a:p>
              <a:pPr>
                <a:lnSpc>
                  <a:spcPts val="3600"/>
                </a:lnSpc>
              </a:pPr>
              <a:r>
                <a:rPr lang="en-US" sz="3000">
                  <a:solidFill>
                    <a:srgbClr val="10B5BF"/>
                  </a:solidFill>
                  <a:latin typeface="Poppins Medium"/>
                </a:rPr>
                <a:t>CA1 CLASSIFICATION</a:t>
              </a:r>
            </a:p>
          </p:txBody>
        </p:sp>
        <p:sp>
          <p:nvSpPr>
            <p:cNvPr name="TextBox 5" id="5"/>
            <p:cNvSpPr txBox="true"/>
            <p:nvPr/>
          </p:nvSpPr>
          <p:spPr>
            <a:xfrm rot="0">
              <a:off x="0" y="2027964"/>
              <a:ext cx="18763387" cy="5310717"/>
            </a:xfrm>
            <a:prstGeom prst="rect">
              <a:avLst/>
            </a:prstGeom>
          </p:spPr>
          <p:txBody>
            <a:bodyPr anchor="t" rtlCol="false" tIns="0" lIns="0" bIns="0" rIns="0">
              <a:spAutoFit/>
            </a:bodyPr>
            <a:lstStyle/>
            <a:p>
              <a:pPr>
                <a:lnSpc>
                  <a:spcPts val="15400"/>
                </a:lnSpc>
              </a:pPr>
              <a:r>
                <a:rPr lang="en-US" sz="14000">
                  <a:solidFill>
                    <a:srgbClr val="FFFFFF"/>
                  </a:solidFill>
                  <a:latin typeface="Poppins Medium Bold"/>
                </a:rPr>
                <a:t>Predicting Water Quality</a:t>
              </a:r>
            </a:p>
          </p:txBody>
        </p:sp>
        <p:sp>
          <p:nvSpPr>
            <p:cNvPr name="TextBox 6" id="6"/>
            <p:cNvSpPr txBox="true"/>
            <p:nvPr/>
          </p:nvSpPr>
          <p:spPr>
            <a:xfrm rot="0">
              <a:off x="0" y="8006992"/>
              <a:ext cx="18763387" cy="622723"/>
            </a:xfrm>
            <a:prstGeom prst="rect">
              <a:avLst/>
            </a:prstGeom>
          </p:spPr>
          <p:txBody>
            <a:bodyPr anchor="t" rtlCol="false" tIns="0" lIns="0" bIns="0" rIns="0">
              <a:spAutoFit/>
            </a:bodyPr>
            <a:lstStyle/>
            <a:p>
              <a:pPr>
                <a:lnSpc>
                  <a:spcPts val="3919"/>
                </a:lnSpc>
              </a:pPr>
              <a:r>
                <a:rPr lang="en-US" sz="2799" spc="55">
                  <a:solidFill>
                    <a:srgbClr val="FFFFFF"/>
                  </a:solidFill>
                  <a:latin typeface="Poppins Medium"/>
                </a:rPr>
                <a:t>REJEY EZEKIEL JEYAKUMAR (2348935)</a:t>
              </a:r>
            </a:p>
          </p:txBody>
        </p:sp>
      </p:grpSp>
      <p:sp>
        <p:nvSpPr>
          <p:cNvPr name="Freeform 7" id="7"/>
          <p:cNvSpPr/>
          <p:nvPr/>
        </p:nvSpPr>
        <p:spPr>
          <a:xfrm flipH="false" flipV="false" rot="0">
            <a:off x="8120896" y="-716402"/>
            <a:ext cx="3586584" cy="2976864"/>
          </a:xfrm>
          <a:custGeom>
            <a:avLst/>
            <a:gdLst/>
            <a:ahLst/>
            <a:cxnLst/>
            <a:rect r="r" b="b" t="t" l="l"/>
            <a:pathLst>
              <a:path h="2976864" w="3586584">
                <a:moveTo>
                  <a:pt x="0" y="0"/>
                </a:moveTo>
                <a:lnTo>
                  <a:pt x="3586583" y="0"/>
                </a:lnTo>
                <a:lnTo>
                  <a:pt x="3586583" y="2976864"/>
                </a:lnTo>
                <a:lnTo>
                  <a:pt x="0" y="2976864"/>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411512" y="5596831"/>
            <a:ext cx="4659782" cy="4253743"/>
          </a:xfrm>
          <a:custGeom>
            <a:avLst/>
            <a:gdLst/>
            <a:ahLst/>
            <a:cxnLst/>
            <a:rect r="r" b="b" t="t" l="l"/>
            <a:pathLst>
              <a:path h="4253743" w="4659782">
                <a:moveTo>
                  <a:pt x="0" y="0"/>
                </a:moveTo>
                <a:lnTo>
                  <a:pt x="4659781" y="0"/>
                </a:lnTo>
                <a:lnTo>
                  <a:pt x="4659781" y="4253743"/>
                </a:lnTo>
                <a:lnTo>
                  <a:pt x="0" y="4253743"/>
                </a:lnTo>
                <a:lnTo>
                  <a:pt x="0" y="0"/>
                </a:lnTo>
                <a:close/>
              </a:path>
            </a:pathLst>
          </a:custGeom>
          <a:blipFill>
            <a:blip r:embed="rId2"/>
            <a:stretch>
              <a:fillRect l="0" t="0" r="0" b="0"/>
            </a:stretch>
          </a:blipFill>
        </p:spPr>
      </p:sp>
      <p:sp>
        <p:nvSpPr>
          <p:cNvPr name="Freeform 3" id="3"/>
          <p:cNvSpPr/>
          <p:nvPr/>
        </p:nvSpPr>
        <p:spPr>
          <a:xfrm flipH="false" flipV="false" rot="0">
            <a:off x="6290202" y="7723702"/>
            <a:ext cx="11748969" cy="2085689"/>
          </a:xfrm>
          <a:custGeom>
            <a:avLst/>
            <a:gdLst/>
            <a:ahLst/>
            <a:cxnLst/>
            <a:rect r="r" b="b" t="t" l="l"/>
            <a:pathLst>
              <a:path h="2085689" w="11748969">
                <a:moveTo>
                  <a:pt x="0" y="0"/>
                </a:moveTo>
                <a:lnTo>
                  <a:pt x="11748969" y="0"/>
                </a:lnTo>
                <a:lnTo>
                  <a:pt x="11748969" y="2085689"/>
                </a:lnTo>
                <a:lnTo>
                  <a:pt x="0" y="2085689"/>
                </a:lnTo>
                <a:lnTo>
                  <a:pt x="0" y="0"/>
                </a:lnTo>
                <a:close/>
              </a:path>
            </a:pathLst>
          </a:custGeom>
          <a:blipFill>
            <a:blip r:embed="rId3"/>
            <a:stretch>
              <a:fillRect l="0" t="0" r="0" b="0"/>
            </a:stretch>
          </a:blipFill>
        </p:spPr>
      </p:sp>
      <p:sp>
        <p:nvSpPr>
          <p:cNvPr name="TextBox 4" id="4"/>
          <p:cNvSpPr txBox="true"/>
          <p:nvPr/>
        </p:nvSpPr>
        <p:spPr>
          <a:xfrm rot="0">
            <a:off x="1028700" y="1028700"/>
            <a:ext cx="9200638"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8. Standardization</a:t>
            </a:r>
          </a:p>
        </p:txBody>
      </p:sp>
      <p:sp>
        <p:nvSpPr>
          <p:cNvPr name="TextBox 5" id="5"/>
          <p:cNvSpPr txBox="true"/>
          <p:nvPr/>
        </p:nvSpPr>
        <p:spPr>
          <a:xfrm rot="0">
            <a:off x="1028700" y="2220729"/>
            <a:ext cx="12520228" cy="587183"/>
          </a:xfrm>
          <a:prstGeom prst="rect">
            <a:avLst/>
          </a:prstGeom>
        </p:spPr>
        <p:txBody>
          <a:bodyPr anchor="t" rtlCol="false" tIns="0" lIns="0" bIns="0" rIns="0">
            <a:spAutoFit/>
          </a:bodyPr>
          <a:lstStyle/>
          <a:p>
            <a:pPr marL="737386" indent="-368693" lvl="1">
              <a:lnSpc>
                <a:spcPts val="4781"/>
              </a:lnSpc>
              <a:buFont typeface="Arial"/>
              <a:buChar char="•"/>
            </a:pPr>
            <a:r>
              <a:rPr lang="en-US" sz="3415">
                <a:solidFill>
                  <a:srgbClr val="FFFFFF"/>
                </a:solidFill>
                <a:latin typeface="Poppins Light"/>
              </a:rPr>
              <a:t>I am using Robust Scaler for Standardizing the dataset</a:t>
            </a:r>
          </a:p>
        </p:txBody>
      </p:sp>
      <p:sp>
        <p:nvSpPr>
          <p:cNvPr name="TextBox 6" id="6"/>
          <p:cNvSpPr txBox="true"/>
          <p:nvPr/>
        </p:nvSpPr>
        <p:spPr>
          <a:xfrm rot="0">
            <a:off x="1411512" y="2750762"/>
            <a:ext cx="14519274" cy="2846070"/>
          </a:xfrm>
          <a:prstGeom prst="rect">
            <a:avLst/>
          </a:prstGeom>
        </p:spPr>
        <p:txBody>
          <a:bodyPr anchor="t" rtlCol="false" tIns="0" lIns="0" bIns="0" rIns="0">
            <a:spAutoFit/>
          </a:bodyPr>
          <a:lstStyle/>
          <a:p>
            <a:pPr marL="582933" indent="-291467" lvl="1">
              <a:lnSpc>
                <a:spcPts val="3780"/>
              </a:lnSpc>
              <a:buFont typeface="Arial"/>
              <a:buChar char="•"/>
            </a:pPr>
            <a:r>
              <a:rPr lang="en-US" sz="2700">
                <a:solidFill>
                  <a:srgbClr val="FFFFFF"/>
                </a:solidFill>
                <a:latin typeface="Canva Sans"/>
              </a:rPr>
              <a:t>I am using Robust Scaler for standardization as it less susceptible to skewness and outliers.</a:t>
            </a:r>
          </a:p>
          <a:p>
            <a:pPr marL="582933" indent="-291467" lvl="1">
              <a:lnSpc>
                <a:spcPts val="3780"/>
              </a:lnSpc>
              <a:buFont typeface="Arial"/>
              <a:buChar char="•"/>
            </a:pPr>
            <a:r>
              <a:rPr lang="en-US" sz="2700">
                <a:solidFill>
                  <a:srgbClr val="FFFFFF"/>
                </a:solidFill>
                <a:latin typeface="Canva Sans"/>
              </a:rPr>
              <a:t>Secondly Since our dataset consist of mainly numeric features it is easier to use Robust Scaler</a:t>
            </a:r>
          </a:p>
          <a:p>
            <a:pPr marL="582933" indent="-291467" lvl="1">
              <a:lnSpc>
                <a:spcPts val="3780"/>
              </a:lnSpc>
              <a:buFont typeface="Arial"/>
              <a:buChar char="•"/>
            </a:pPr>
            <a:r>
              <a:rPr lang="en-US" sz="2700">
                <a:solidFill>
                  <a:srgbClr val="FFFFFF"/>
                </a:solidFill>
                <a:latin typeface="Canva Sans"/>
              </a:rPr>
              <a:t>robust scaling uses median and IQR makes it resistant to outliers.</a:t>
            </a:r>
          </a:p>
          <a:p>
            <a:pPr>
              <a:lnSpc>
                <a:spcPts val="378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546661" y="5984077"/>
            <a:ext cx="5187103" cy="3422961"/>
          </a:xfrm>
          <a:custGeom>
            <a:avLst/>
            <a:gdLst/>
            <a:ahLst/>
            <a:cxnLst/>
            <a:rect r="r" b="b" t="t" l="l"/>
            <a:pathLst>
              <a:path h="3422961" w="5187103">
                <a:moveTo>
                  <a:pt x="0" y="0"/>
                </a:moveTo>
                <a:lnTo>
                  <a:pt x="5187103" y="0"/>
                </a:lnTo>
                <a:lnTo>
                  <a:pt x="5187103" y="3422961"/>
                </a:lnTo>
                <a:lnTo>
                  <a:pt x="0" y="3422961"/>
                </a:lnTo>
                <a:lnTo>
                  <a:pt x="0" y="0"/>
                </a:lnTo>
                <a:close/>
              </a:path>
            </a:pathLst>
          </a:custGeom>
          <a:blipFill>
            <a:blip r:embed="rId2"/>
            <a:stretch>
              <a:fillRect l="0" t="0" r="0" b="0"/>
            </a:stretch>
          </a:blipFill>
        </p:spPr>
      </p:sp>
      <p:sp>
        <p:nvSpPr>
          <p:cNvPr name="Freeform 3" id="3"/>
          <p:cNvSpPr/>
          <p:nvPr/>
        </p:nvSpPr>
        <p:spPr>
          <a:xfrm flipH="false" flipV="false" rot="0">
            <a:off x="10136700" y="4678621"/>
            <a:ext cx="5794085" cy="4859894"/>
          </a:xfrm>
          <a:custGeom>
            <a:avLst/>
            <a:gdLst/>
            <a:ahLst/>
            <a:cxnLst/>
            <a:rect r="r" b="b" t="t" l="l"/>
            <a:pathLst>
              <a:path h="4859894" w="5794085">
                <a:moveTo>
                  <a:pt x="0" y="0"/>
                </a:moveTo>
                <a:lnTo>
                  <a:pt x="5794085" y="0"/>
                </a:lnTo>
                <a:lnTo>
                  <a:pt x="5794085" y="4859894"/>
                </a:lnTo>
                <a:lnTo>
                  <a:pt x="0" y="4859894"/>
                </a:lnTo>
                <a:lnTo>
                  <a:pt x="0" y="0"/>
                </a:lnTo>
                <a:close/>
              </a:path>
            </a:pathLst>
          </a:custGeom>
          <a:blipFill>
            <a:blip r:embed="rId3"/>
            <a:stretch>
              <a:fillRect l="0" t="0" r="0" b="0"/>
            </a:stretch>
          </a:blipFill>
        </p:spPr>
      </p:sp>
      <p:sp>
        <p:nvSpPr>
          <p:cNvPr name="TextBox 4" id="4"/>
          <p:cNvSpPr txBox="true"/>
          <p:nvPr/>
        </p:nvSpPr>
        <p:spPr>
          <a:xfrm rot="0">
            <a:off x="1028700" y="1090613"/>
            <a:ext cx="16030745" cy="942975"/>
          </a:xfrm>
          <a:prstGeom prst="rect">
            <a:avLst/>
          </a:prstGeom>
        </p:spPr>
        <p:txBody>
          <a:bodyPr anchor="t" rtlCol="false" tIns="0" lIns="0" bIns="0" rIns="0">
            <a:spAutoFit/>
          </a:bodyPr>
          <a:lstStyle/>
          <a:p>
            <a:pPr>
              <a:lnSpc>
                <a:spcPts val="7560"/>
              </a:lnSpc>
            </a:pPr>
            <a:r>
              <a:rPr lang="en-US" sz="6300">
                <a:solidFill>
                  <a:srgbClr val="FFFFFF"/>
                </a:solidFill>
                <a:latin typeface="Poppins Medium Bold"/>
              </a:rPr>
              <a:t>9. Dealing with Imbalanced Target</a:t>
            </a:r>
          </a:p>
        </p:txBody>
      </p:sp>
      <p:sp>
        <p:nvSpPr>
          <p:cNvPr name="TextBox 5" id="5"/>
          <p:cNvSpPr txBox="true"/>
          <p:nvPr/>
        </p:nvSpPr>
        <p:spPr>
          <a:xfrm rot="0">
            <a:off x="1028700" y="2220729"/>
            <a:ext cx="12520228" cy="587183"/>
          </a:xfrm>
          <a:prstGeom prst="rect">
            <a:avLst/>
          </a:prstGeom>
        </p:spPr>
        <p:txBody>
          <a:bodyPr anchor="t" rtlCol="false" tIns="0" lIns="0" bIns="0" rIns="0">
            <a:spAutoFit/>
          </a:bodyPr>
          <a:lstStyle/>
          <a:p>
            <a:pPr marL="737386" indent="-368693" lvl="1">
              <a:lnSpc>
                <a:spcPts val="4781"/>
              </a:lnSpc>
              <a:buFont typeface="Arial"/>
              <a:buChar char="•"/>
            </a:pPr>
            <a:r>
              <a:rPr lang="en-US" sz="3415">
                <a:solidFill>
                  <a:srgbClr val="FFFFFF"/>
                </a:solidFill>
                <a:latin typeface="Poppins Light"/>
              </a:rPr>
              <a:t>Imbalanced Target</a:t>
            </a:r>
          </a:p>
        </p:txBody>
      </p:sp>
      <p:sp>
        <p:nvSpPr>
          <p:cNvPr name="TextBox 6" id="6"/>
          <p:cNvSpPr txBox="true"/>
          <p:nvPr/>
        </p:nvSpPr>
        <p:spPr>
          <a:xfrm rot="0">
            <a:off x="1411512" y="2750762"/>
            <a:ext cx="14519274" cy="3798570"/>
          </a:xfrm>
          <a:prstGeom prst="rect">
            <a:avLst/>
          </a:prstGeom>
        </p:spPr>
        <p:txBody>
          <a:bodyPr anchor="t" rtlCol="false" tIns="0" lIns="0" bIns="0" rIns="0">
            <a:spAutoFit/>
          </a:bodyPr>
          <a:lstStyle/>
          <a:p>
            <a:pPr marL="582933" indent="-291467" lvl="1">
              <a:lnSpc>
                <a:spcPts val="3780"/>
              </a:lnSpc>
              <a:buFont typeface="Arial"/>
              <a:buChar char="•"/>
            </a:pPr>
            <a:r>
              <a:rPr lang="en-US" sz="2700">
                <a:solidFill>
                  <a:srgbClr val="FFFFFF"/>
                </a:solidFill>
                <a:latin typeface="Canva Sans"/>
              </a:rPr>
              <a:t>Model Bias: Imbalanced datasets can lead to bias in the trained model. Since the model is trained to minimize a loss function, it may focus more on the majority class, leading to poor performance on the minority class.</a:t>
            </a:r>
          </a:p>
          <a:p>
            <a:pPr marL="582933" indent="-291467" lvl="1">
              <a:lnSpc>
                <a:spcPts val="3780"/>
              </a:lnSpc>
              <a:buFont typeface="Arial"/>
              <a:buChar char="•"/>
            </a:pPr>
            <a:r>
              <a:rPr lang="en-US" sz="2700">
                <a:solidFill>
                  <a:srgbClr val="FFFFFF"/>
                </a:solidFill>
                <a:latin typeface="Canva Sans"/>
              </a:rPr>
              <a:t>To Deal with imbalanced Target, i will be Resampling my Target, via SMOTE to oversample the Lower Target (1)</a:t>
            </a:r>
          </a:p>
          <a:p>
            <a:pPr marL="582933" indent="-291467" lvl="1">
              <a:lnSpc>
                <a:spcPts val="3780"/>
              </a:lnSpc>
              <a:buFont typeface="Arial"/>
              <a:buChar char="•"/>
            </a:pPr>
            <a:r>
              <a:rPr lang="en-US" sz="2700">
                <a:solidFill>
                  <a:srgbClr val="FFFFFF"/>
                </a:solidFill>
                <a:latin typeface="Canva Sans"/>
              </a:rPr>
              <a:t>Synthetic Minority Over-sampling Technique</a:t>
            </a:r>
          </a:p>
          <a:p>
            <a:pPr>
              <a:lnSpc>
                <a:spcPts val="3780"/>
              </a:lnSpc>
            </a:pPr>
          </a:p>
          <a:p>
            <a:pPr>
              <a:lnSpc>
                <a:spcPts val="378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4778532"/>
            <a:ext cx="4727928" cy="4962969"/>
          </a:xfrm>
          <a:custGeom>
            <a:avLst/>
            <a:gdLst/>
            <a:ahLst/>
            <a:cxnLst/>
            <a:rect r="r" b="b" t="t" l="l"/>
            <a:pathLst>
              <a:path h="4962969" w="4727928">
                <a:moveTo>
                  <a:pt x="0" y="0"/>
                </a:moveTo>
                <a:lnTo>
                  <a:pt x="4727928" y="0"/>
                </a:lnTo>
                <a:lnTo>
                  <a:pt x="4727928" y="4962968"/>
                </a:lnTo>
                <a:lnTo>
                  <a:pt x="0" y="4962968"/>
                </a:lnTo>
                <a:lnTo>
                  <a:pt x="0" y="0"/>
                </a:lnTo>
                <a:close/>
              </a:path>
            </a:pathLst>
          </a:custGeom>
          <a:blipFill>
            <a:blip r:embed="rId2"/>
            <a:stretch>
              <a:fillRect l="0" t="0" r="0" b="0"/>
            </a:stretch>
          </a:blipFill>
        </p:spPr>
      </p:sp>
      <p:sp>
        <p:nvSpPr>
          <p:cNvPr name="TextBox 3" id="3"/>
          <p:cNvSpPr txBox="true"/>
          <p:nvPr/>
        </p:nvSpPr>
        <p:spPr>
          <a:xfrm rot="0">
            <a:off x="1028700" y="1028700"/>
            <a:ext cx="13597414"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10. Model Selection (Pipeline)</a:t>
            </a:r>
          </a:p>
        </p:txBody>
      </p:sp>
      <p:sp>
        <p:nvSpPr>
          <p:cNvPr name="TextBox 4" id="4"/>
          <p:cNvSpPr txBox="true"/>
          <p:nvPr/>
        </p:nvSpPr>
        <p:spPr>
          <a:xfrm rot="0">
            <a:off x="1028700" y="2220729"/>
            <a:ext cx="7670348" cy="587183"/>
          </a:xfrm>
          <a:prstGeom prst="rect">
            <a:avLst/>
          </a:prstGeom>
        </p:spPr>
        <p:txBody>
          <a:bodyPr anchor="t" rtlCol="false" tIns="0" lIns="0" bIns="0" rIns="0">
            <a:spAutoFit/>
          </a:bodyPr>
          <a:lstStyle/>
          <a:p>
            <a:pPr marL="737386" indent="-368693" lvl="1">
              <a:lnSpc>
                <a:spcPts val="4781"/>
              </a:lnSpc>
              <a:buFont typeface="Arial"/>
              <a:buChar char="•"/>
            </a:pPr>
            <a:r>
              <a:rPr lang="en-US" sz="3415">
                <a:solidFill>
                  <a:srgbClr val="FFFFFF"/>
                </a:solidFill>
                <a:latin typeface="Poppins Light"/>
              </a:rPr>
              <a:t>Pipeline</a:t>
            </a:r>
          </a:p>
        </p:txBody>
      </p:sp>
      <p:sp>
        <p:nvSpPr>
          <p:cNvPr name="TextBox 5" id="5"/>
          <p:cNvSpPr txBox="true"/>
          <p:nvPr/>
        </p:nvSpPr>
        <p:spPr>
          <a:xfrm rot="0">
            <a:off x="1411512" y="2750762"/>
            <a:ext cx="11002932" cy="2369820"/>
          </a:xfrm>
          <a:prstGeom prst="rect">
            <a:avLst/>
          </a:prstGeom>
        </p:spPr>
        <p:txBody>
          <a:bodyPr anchor="t" rtlCol="false" tIns="0" lIns="0" bIns="0" rIns="0">
            <a:spAutoFit/>
          </a:bodyPr>
          <a:lstStyle/>
          <a:p>
            <a:pPr marL="582933" indent="-291467" lvl="1">
              <a:lnSpc>
                <a:spcPts val="3780"/>
              </a:lnSpc>
              <a:buFont typeface="Arial"/>
              <a:buChar char="•"/>
            </a:pPr>
            <a:r>
              <a:rPr lang="en-US" sz="2700">
                <a:solidFill>
                  <a:srgbClr val="FFFFFF"/>
                </a:solidFill>
                <a:latin typeface="Canva Sans"/>
              </a:rPr>
              <a:t>I have used pipeline here as it allows organizing data, training models, and deploying them to make predictions easier.</a:t>
            </a:r>
          </a:p>
          <a:p>
            <a:pPr marL="582933" indent="-291467" lvl="1">
              <a:lnSpc>
                <a:spcPts val="3780"/>
              </a:lnSpc>
              <a:buFont typeface="Arial"/>
              <a:buChar char="•"/>
            </a:pPr>
            <a:r>
              <a:rPr lang="en-US" sz="2700">
                <a:solidFill>
                  <a:srgbClr val="FFFFFF"/>
                </a:solidFill>
                <a:latin typeface="Canva Sans"/>
              </a:rPr>
              <a:t>Pipeline also helps prevent data leakage. data not intended for training could leak out and be used to train the model.</a:t>
            </a:r>
          </a:p>
          <a:p>
            <a:pPr>
              <a:lnSpc>
                <a:spcPts val="378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0" y="6505775"/>
            <a:ext cx="6533461" cy="3781225"/>
          </a:xfrm>
          <a:custGeom>
            <a:avLst/>
            <a:gdLst/>
            <a:ahLst/>
            <a:cxnLst/>
            <a:rect r="r" b="b" t="t" l="l"/>
            <a:pathLst>
              <a:path h="3781225" w="6533461">
                <a:moveTo>
                  <a:pt x="0" y="0"/>
                </a:moveTo>
                <a:lnTo>
                  <a:pt x="6533461" y="0"/>
                </a:lnTo>
                <a:lnTo>
                  <a:pt x="6533461" y="3781225"/>
                </a:lnTo>
                <a:lnTo>
                  <a:pt x="0" y="3781225"/>
                </a:lnTo>
                <a:lnTo>
                  <a:pt x="0" y="0"/>
                </a:lnTo>
                <a:close/>
              </a:path>
            </a:pathLst>
          </a:custGeom>
          <a:blipFill>
            <a:blip r:embed="rId2"/>
            <a:stretch>
              <a:fillRect l="0" t="0" r="0" b="0"/>
            </a:stretch>
          </a:blipFill>
        </p:spPr>
      </p:sp>
      <p:sp>
        <p:nvSpPr>
          <p:cNvPr name="Freeform 3" id="3"/>
          <p:cNvSpPr/>
          <p:nvPr/>
        </p:nvSpPr>
        <p:spPr>
          <a:xfrm flipH="false" flipV="false" rot="0">
            <a:off x="6533461" y="4517848"/>
            <a:ext cx="5744567" cy="5769152"/>
          </a:xfrm>
          <a:custGeom>
            <a:avLst/>
            <a:gdLst/>
            <a:ahLst/>
            <a:cxnLst/>
            <a:rect r="r" b="b" t="t" l="l"/>
            <a:pathLst>
              <a:path h="5769152" w="5744567">
                <a:moveTo>
                  <a:pt x="0" y="0"/>
                </a:moveTo>
                <a:lnTo>
                  <a:pt x="5744568" y="0"/>
                </a:lnTo>
                <a:lnTo>
                  <a:pt x="5744568" y="5769152"/>
                </a:lnTo>
                <a:lnTo>
                  <a:pt x="0" y="5769152"/>
                </a:lnTo>
                <a:lnTo>
                  <a:pt x="0" y="0"/>
                </a:lnTo>
                <a:close/>
              </a:path>
            </a:pathLst>
          </a:custGeom>
          <a:blipFill>
            <a:blip r:embed="rId3"/>
            <a:stretch>
              <a:fillRect l="0" t="0" r="0" b="0"/>
            </a:stretch>
          </a:blipFill>
        </p:spPr>
      </p:sp>
      <p:sp>
        <p:nvSpPr>
          <p:cNvPr name="Freeform 4" id="4"/>
          <p:cNvSpPr/>
          <p:nvPr/>
        </p:nvSpPr>
        <p:spPr>
          <a:xfrm flipH="false" flipV="false" rot="0">
            <a:off x="12120562" y="2807912"/>
            <a:ext cx="5917054" cy="7479088"/>
          </a:xfrm>
          <a:custGeom>
            <a:avLst/>
            <a:gdLst/>
            <a:ahLst/>
            <a:cxnLst/>
            <a:rect r="r" b="b" t="t" l="l"/>
            <a:pathLst>
              <a:path h="7479088" w="5917054">
                <a:moveTo>
                  <a:pt x="0" y="0"/>
                </a:moveTo>
                <a:lnTo>
                  <a:pt x="5917055" y="0"/>
                </a:lnTo>
                <a:lnTo>
                  <a:pt x="5917055" y="7479088"/>
                </a:lnTo>
                <a:lnTo>
                  <a:pt x="0" y="7479088"/>
                </a:lnTo>
                <a:lnTo>
                  <a:pt x="0" y="0"/>
                </a:lnTo>
                <a:close/>
              </a:path>
            </a:pathLst>
          </a:custGeom>
          <a:blipFill>
            <a:blip r:embed="rId4"/>
            <a:stretch>
              <a:fillRect l="0" t="0" r="0" b="0"/>
            </a:stretch>
          </a:blipFill>
        </p:spPr>
      </p:sp>
      <p:sp>
        <p:nvSpPr>
          <p:cNvPr name="TextBox 5" id="5"/>
          <p:cNvSpPr txBox="true"/>
          <p:nvPr/>
        </p:nvSpPr>
        <p:spPr>
          <a:xfrm rot="0">
            <a:off x="1028700" y="1104900"/>
            <a:ext cx="17859938" cy="914400"/>
          </a:xfrm>
          <a:prstGeom prst="rect">
            <a:avLst/>
          </a:prstGeom>
        </p:spPr>
        <p:txBody>
          <a:bodyPr anchor="t" rtlCol="false" tIns="0" lIns="0" bIns="0" rIns="0">
            <a:spAutoFit/>
          </a:bodyPr>
          <a:lstStyle/>
          <a:p>
            <a:pPr>
              <a:lnSpc>
                <a:spcPts val="7320"/>
              </a:lnSpc>
            </a:pPr>
            <a:r>
              <a:rPr lang="en-US" sz="6100">
                <a:solidFill>
                  <a:srgbClr val="FFFFFF"/>
                </a:solidFill>
                <a:latin typeface="Poppins Medium Bold"/>
              </a:rPr>
              <a:t>11. Checking through different models</a:t>
            </a:r>
          </a:p>
        </p:txBody>
      </p:sp>
      <p:sp>
        <p:nvSpPr>
          <p:cNvPr name="TextBox 6" id="6"/>
          <p:cNvSpPr txBox="true"/>
          <p:nvPr/>
        </p:nvSpPr>
        <p:spPr>
          <a:xfrm rot="0">
            <a:off x="1028700" y="2220729"/>
            <a:ext cx="7670348" cy="587183"/>
          </a:xfrm>
          <a:prstGeom prst="rect">
            <a:avLst/>
          </a:prstGeom>
        </p:spPr>
        <p:txBody>
          <a:bodyPr anchor="t" rtlCol="false" tIns="0" lIns="0" bIns="0" rIns="0">
            <a:spAutoFit/>
          </a:bodyPr>
          <a:lstStyle/>
          <a:p>
            <a:pPr marL="737386" indent="-368693" lvl="1">
              <a:lnSpc>
                <a:spcPts val="4781"/>
              </a:lnSpc>
              <a:buFont typeface="Arial"/>
              <a:buChar char="•"/>
            </a:pPr>
            <a:r>
              <a:rPr lang="en-US" sz="3415">
                <a:solidFill>
                  <a:srgbClr val="FFFFFF"/>
                </a:solidFill>
                <a:latin typeface="Poppins Light"/>
              </a:rPr>
              <a:t>Models</a:t>
            </a:r>
          </a:p>
        </p:txBody>
      </p:sp>
      <p:sp>
        <p:nvSpPr>
          <p:cNvPr name="TextBox 7" id="7"/>
          <p:cNvSpPr txBox="true"/>
          <p:nvPr/>
        </p:nvSpPr>
        <p:spPr>
          <a:xfrm rot="0">
            <a:off x="1512201" y="2773680"/>
            <a:ext cx="11002932" cy="1893570"/>
          </a:xfrm>
          <a:prstGeom prst="rect">
            <a:avLst/>
          </a:prstGeom>
        </p:spPr>
        <p:txBody>
          <a:bodyPr anchor="t" rtlCol="false" tIns="0" lIns="0" bIns="0" rIns="0">
            <a:spAutoFit/>
          </a:bodyPr>
          <a:lstStyle/>
          <a:p>
            <a:pPr marL="582933" indent="-291467" lvl="1">
              <a:lnSpc>
                <a:spcPts val="3780"/>
              </a:lnSpc>
              <a:buFont typeface="Arial"/>
              <a:buChar char="•"/>
            </a:pPr>
            <a:r>
              <a:rPr lang="en-US" sz="2700">
                <a:solidFill>
                  <a:srgbClr val="FFFFFF"/>
                </a:solidFill>
                <a:latin typeface="Canva Sans"/>
              </a:rPr>
              <a:t>Initiate Classifiers with default parameters</a:t>
            </a:r>
          </a:p>
          <a:p>
            <a:pPr marL="582933" indent="-291467" lvl="1">
              <a:lnSpc>
                <a:spcPts val="3780"/>
              </a:lnSpc>
              <a:buFont typeface="Arial"/>
              <a:buChar char="•"/>
            </a:pPr>
            <a:r>
              <a:rPr lang="en-US" sz="2700">
                <a:solidFill>
                  <a:srgbClr val="FFFFFF"/>
                </a:solidFill>
                <a:latin typeface="Canva Sans"/>
              </a:rPr>
              <a:t>Function to run the models and its scoring methods</a:t>
            </a:r>
          </a:p>
          <a:p>
            <a:pPr marL="582933" indent="-291467" lvl="1">
              <a:lnSpc>
                <a:spcPts val="3780"/>
              </a:lnSpc>
              <a:buFont typeface="Arial"/>
              <a:buChar char="•"/>
            </a:pPr>
            <a:r>
              <a:rPr lang="en-US" sz="2700">
                <a:solidFill>
                  <a:srgbClr val="FFFFFF"/>
                </a:solidFill>
                <a:latin typeface="Canva Sans"/>
              </a:rPr>
              <a:t>plotting the learning curve for each models</a:t>
            </a:r>
          </a:p>
          <a:p>
            <a:pPr>
              <a:lnSpc>
                <a:spcPts val="378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2972471" y="5765902"/>
            <a:ext cx="11220551" cy="4270321"/>
          </a:xfrm>
          <a:custGeom>
            <a:avLst/>
            <a:gdLst/>
            <a:ahLst/>
            <a:cxnLst/>
            <a:rect r="r" b="b" t="t" l="l"/>
            <a:pathLst>
              <a:path h="4270321" w="11220551">
                <a:moveTo>
                  <a:pt x="0" y="0"/>
                </a:moveTo>
                <a:lnTo>
                  <a:pt x="11220550" y="0"/>
                </a:lnTo>
                <a:lnTo>
                  <a:pt x="11220550" y="4270321"/>
                </a:lnTo>
                <a:lnTo>
                  <a:pt x="0" y="4270321"/>
                </a:lnTo>
                <a:lnTo>
                  <a:pt x="0" y="0"/>
                </a:lnTo>
                <a:close/>
              </a:path>
            </a:pathLst>
          </a:custGeom>
          <a:blipFill>
            <a:blip r:embed="rId2"/>
            <a:stretch>
              <a:fillRect l="0" t="0" r="0" b="0"/>
            </a:stretch>
          </a:blipFill>
        </p:spPr>
      </p:sp>
      <p:sp>
        <p:nvSpPr>
          <p:cNvPr name="TextBox 3" id="3"/>
          <p:cNvSpPr txBox="true"/>
          <p:nvPr/>
        </p:nvSpPr>
        <p:spPr>
          <a:xfrm rot="0">
            <a:off x="1028700" y="1104900"/>
            <a:ext cx="17859938" cy="914400"/>
          </a:xfrm>
          <a:prstGeom prst="rect">
            <a:avLst/>
          </a:prstGeom>
        </p:spPr>
        <p:txBody>
          <a:bodyPr anchor="t" rtlCol="false" tIns="0" lIns="0" bIns="0" rIns="0">
            <a:spAutoFit/>
          </a:bodyPr>
          <a:lstStyle/>
          <a:p>
            <a:pPr>
              <a:lnSpc>
                <a:spcPts val="7320"/>
              </a:lnSpc>
            </a:pPr>
            <a:r>
              <a:rPr lang="en-US" sz="6100">
                <a:solidFill>
                  <a:srgbClr val="FFFFFF"/>
                </a:solidFill>
                <a:latin typeface="Poppins Medium Bold"/>
              </a:rPr>
              <a:t>12.Acessing model scoring</a:t>
            </a:r>
          </a:p>
        </p:txBody>
      </p:sp>
      <p:sp>
        <p:nvSpPr>
          <p:cNvPr name="TextBox 4" id="4"/>
          <p:cNvSpPr txBox="true"/>
          <p:nvPr/>
        </p:nvSpPr>
        <p:spPr>
          <a:xfrm rot="0">
            <a:off x="1028700" y="1952625"/>
            <a:ext cx="7670348" cy="587183"/>
          </a:xfrm>
          <a:prstGeom prst="rect">
            <a:avLst/>
          </a:prstGeom>
        </p:spPr>
        <p:txBody>
          <a:bodyPr anchor="t" rtlCol="false" tIns="0" lIns="0" bIns="0" rIns="0">
            <a:spAutoFit/>
          </a:bodyPr>
          <a:lstStyle/>
          <a:p>
            <a:pPr marL="737386" indent="-368693" lvl="1">
              <a:lnSpc>
                <a:spcPts val="4781"/>
              </a:lnSpc>
              <a:buFont typeface="Arial"/>
              <a:buChar char="•"/>
            </a:pPr>
            <a:r>
              <a:rPr lang="en-US" sz="3415">
                <a:solidFill>
                  <a:srgbClr val="FFFFFF"/>
                </a:solidFill>
                <a:latin typeface="Poppins Light"/>
              </a:rPr>
              <a:t>Models Scoring</a:t>
            </a:r>
          </a:p>
        </p:txBody>
      </p:sp>
      <p:sp>
        <p:nvSpPr>
          <p:cNvPr name="TextBox 5" id="5"/>
          <p:cNvSpPr txBox="true"/>
          <p:nvPr/>
        </p:nvSpPr>
        <p:spPr>
          <a:xfrm rot="0">
            <a:off x="1512201" y="2443583"/>
            <a:ext cx="14141089" cy="3798570"/>
          </a:xfrm>
          <a:prstGeom prst="rect">
            <a:avLst/>
          </a:prstGeom>
        </p:spPr>
        <p:txBody>
          <a:bodyPr anchor="t" rtlCol="false" tIns="0" lIns="0" bIns="0" rIns="0">
            <a:spAutoFit/>
          </a:bodyPr>
          <a:lstStyle/>
          <a:p>
            <a:pPr marL="582933" indent="-291467" lvl="1">
              <a:lnSpc>
                <a:spcPts val="3780"/>
              </a:lnSpc>
              <a:buFont typeface="Arial"/>
              <a:buChar char="•"/>
            </a:pPr>
            <a:r>
              <a:rPr lang="en-US" sz="2700">
                <a:solidFill>
                  <a:srgbClr val="FFFFFF"/>
                </a:solidFill>
                <a:latin typeface="Canva Sans"/>
              </a:rPr>
              <a:t>Function to see scores of the model</a:t>
            </a:r>
          </a:p>
          <a:p>
            <a:pPr marL="582933" indent="-291467" lvl="1">
              <a:lnSpc>
                <a:spcPts val="3780"/>
              </a:lnSpc>
              <a:buFont typeface="Arial"/>
              <a:buChar char="•"/>
            </a:pPr>
            <a:r>
              <a:rPr lang="en-US" sz="2700">
                <a:solidFill>
                  <a:srgbClr val="FFFFFF"/>
                </a:solidFill>
                <a:latin typeface="Canva Sans"/>
              </a:rPr>
              <a:t>Model results before hyper parameter tunning</a:t>
            </a:r>
          </a:p>
          <a:p>
            <a:pPr marL="582933" indent="-291467" lvl="1">
              <a:lnSpc>
                <a:spcPts val="3780"/>
              </a:lnSpc>
              <a:buFont typeface="Arial"/>
              <a:buChar char="•"/>
            </a:pPr>
            <a:r>
              <a:rPr lang="en-US" sz="2700">
                <a:solidFill>
                  <a:srgbClr val="FFFFFF"/>
                </a:solidFill>
                <a:latin typeface="Canva Sans"/>
              </a:rPr>
              <a:t>From above we can see that theres no extremly good model where most of the model suffer from overfitting and underfitting.</a:t>
            </a:r>
          </a:p>
          <a:p>
            <a:pPr marL="582933" indent="-291467" lvl="1">
              <a:lnSpc>
                <a:spcPts val="3780"/>
              </a:lnSpc>
              <a:buFont typeface="Arial"/>
              <a:buChar char="•"/>
            </a:pPr>
            <a:r>
              <a:rPr lang="en-US" sz="2700">
                <a:solidFill>
                  <a:srgbClr val="FFFFFF"/>
                </a:solidFill>
                <a:latin typeface="Canva Sans"/>
              </a:rPr>
              <a:t>Because of that i will be choosing a model that fits the best parameters, being F1 score and shows lesser signs of both overfitting and underfitting. </a:t>
            </a:r>
          </a:p>
          <a:p>
            <a:pPr marL="582933" indent="-291467" lvl="1">
              <a:lnSpc>
                <a:spcPts val="3780"/>
              </a:lnSpc>
              <a:buFont typeface="Arial"/>
              <a:buChar char="•"/>
            </a:pPr>
            <a:r>
              <a:rPr lang="en-US" sz="2700">
                <a:solidFill>
                  <a:srgbClr val="FFFFFF"/>
                </a:solidFill>
                <a:latin typeface="Canva Sans"/>
              </a:rPr>
              <a:t>But i will choosing Random Forest as it looks better than the others.</a:t>
            </a:r>
          </a:p>
          <a:p>
            <a:pPr>
              <a:lnSpc>
                <a:spcPts val="378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428293" y="2750762"/>
            <a:ext cx="11002932" cy="5703570"/>
          </a:xfrm>
          <a:prstGeom prst="rect">
            <a:avLst/>
          </a:prstGeom>
        </p:spPr>
        <p:txBody>
          <a:bodyPr anchor="t" rtlCol="false" tIns="0" lIns="0" bIns="0" rIns="0">
            <a:spAutoFit/>
          </a:bodyPr>
          <a:lstStyle/>
          <a:p>
            <a:pPr marL="582933" indent="-291467" lvl="1">
              <a:lnSpc>
                <a:spcPts val="3780"/>
              </a:lnSpc>
              <a:buFont typeface="Arial"/>
              <a:buChar char="•"/>
            </a:pPr>
            <a:r>
              <a:rPr lang="en-US" sz="2700">
                <a:solidFill>
                  <a:srgbClr val="FFFFFF"/>
                </a:solidFill>
                <a:latin typeface="Canva Sans"/>
              </a:rPr>
              <a:t>List of hyper parameters for Gradient Boosting Classifier</a:t>
            </a:r>
          </a:p>
          <a:p>
            <a:pPr marL="582933" indent="-291467" lvl="1">
              <a:lnSpc>
                <a:spcPts val="3780"/>
              </a:lnSpc>
              <a:buFont typeface="Arial"/>
              <a:buChar char="•"/>
            </a:pPr>
            <a:r>
              <a:rPr lang="en-US" sz="2700">
                <a:solidFill>
                  <a:srgbClr val="FFFFFF"/>
                </a:solidFill>
                <a:latin typeface="Canva Sans"/>
              </a:rPr>
              <a:t>It is very hard to adjust all the hyper parameters for this model so we will be focusing on these important ones.</a:t>
            </a:r>
          </a:p>
          <a:p>
            <a:pPr marL="582933" indent="-291467" lvl="1">
              <a:lnSpc>
                <a:spcPts val="3780"/>
              </a:lnSpc>
              <a:buFont typeface="Arial"/>
              <a:buChar char="•"/>
            </a:pPr>
            <a:r>
              <a:rPr lang="en-US" sz="2700">
                <a:solidFill>
                  <a:srgbClr val="FFFFFF"/>
                </a:solidFill>
                <a:latin typeface="Canva Sans"/>
              </a:rPr>
              <a:t>Random Forest Hyperparameters we’ll be Looking at:</a:t>
            </a:r>
          </a:p>
          <a:p>
            <a:pPr marL="1165866" indent="-388622" lvl="2">
              <a:lnSpc>
                <a:spcPts val="3780"/>
              </a:lnSpc>
              <a:buFont typeface="Arial"/>
              <a:buChar char="⚬"/>
            </a:pPr>
            <a:r>
              <a:rPr lang="en-US" sz="2700">
                <a:solidFill>
                  <a:srgbClr val="FFFFFF"/>
                </a:solidFill>
                <a:latin typeface="Canva Sans"/>
              </a:rPr>
              <a:t>max_depth</a:t>
            </a:r>
          </a:p>
          <a:p>
            <a:pPr marL="1165866" indent="-388622" lvl="2">
              <a:lnSpc>
                <a:spcPts val="3780"/>
              </a:lnSpc>
              <a:buFont typeface="Arial"/>
              <a:buChar char="⚬"/>
            </a:pPr>
            <a:r>
              <a:rPr lang="en-US" sz="2700">
                <a:solidFill>
                  <a:srgbClr val="FFFFFF"/>
                </a:solidFill>
                <a:latin typeface="Canva Sans"/>
              </a:rPr>
              <a:t>min_sample_split</a:t>
            </a:r>
          </a:p>
          <a:p>
            <a:pPr marL="1165866" indent="-388622" lvl="2">
              <a:lnSpc>
                <a:spcPts val="3780"/>
              </a:lnSpc>
              <a:buFont typeface="Arial"/>
              <a:buChar char="⚬"/>
            </a:pPr>
            <a:r>
              <a:rPr lang="en-US" sz="2700">
                <a:solidFill>
                  <a:srgbClr val="FFFFFF"/>
                </a:solidFill>
                <a:latin typeface="Canva Sans"/>
              </a:rPr>
              <a:t>max_leaf_nodes</a:t>
            </a:r>
          </a:p>
          <a:p>
            <a:pPr marL="1165866" indent="-388622" lvl="2">
              <a:lnSpc>
                <a:spcPts val="3780"/>
              </a:lnSpc>
              <a:buFont typeface="Arial"/>
              <a:buChar char="⚬"/>
            </a:pPr>
            <a:r>
              <a:rPr lang="en-US" sz="2700">
                <a:solidFill>
                  <a:srgbClr val="FFFFFF"/>
                </a:solidFill>
                <a:latin typeface="Canva Sans"/>
              </a:rPr>
              <a:t>min_samples_leaf</a:t>
            </a:r>
          </a:p>
          <a:p>
            <a:pPr marL="1165866" indent="-388622" lvl="2">
              <a:lnSpc>
                <a:spcPts val="3780"/>
              </a:lnSpc>
              <a:buFont typeface="Arial"/>
              <a:buChar char="⚬"/>
            </a:pPr>
            <a:r>
              <a:rPr lang="en-US" sz="2700">
                <a:solidFill>
                  <a:srgbClr val="FFFFFF"/>
                </a:solidFill>
                <a:latin typeface="Canva Sans"/>
              </a:rPr>
              <a:t>n_estimators</a:t>
            </a:r>
          </a:p>
          <a:p>
            <a:pPr marL="1165866" indent="-388622" lvl="2">
              <a:lnSpc>
                <a:spcPts val="3780"/>
              </a:lnSpc>
              <a:buFont typeface="Arial"/>
              <a:buChar char="⚬"/>
            </a:pPr>
            <a:r>
              <a:rPr lang="en-US" sz="2700">
                <a:solidFill>
                  <a:srgbClr val="FFFFFF"/>
                </a:solidFill>
                <a:latin typeface="Canva Sans"/>
              </a:rPr>
              <a:t>max_sample (bootstrap sample)</a:t>
            </a:r>
          </a:p>
          <a:p>
            <a:pPr marL="1165866" indent="-388622" lvl="2">
              <a:lnSpc>
                <a:spcPts val="3780"/>
              </a:lnSpc>
              <a:buFont typeface="Arial"/>
              <a:buChar char="⚬"/>
            </a:pPr>
            <a:r>
              <a:rPr lang="en-US" sz="2700">
                <a:solidFill>
                  <a:srgbClr val="FFFFFF"/>
                </a:solidFill>
                <a:latin typeface="Canva Sans"/>
              </a:rPr>
              <a:t>max_features</a:t>
            </a:r>
          </a:p>
          <a:p>
            <a:pPr>
              <a:lnSpc>
                <a:spcPts val="3780"/>
              </a:lnSpc>
            </a:pPr>
          </a:p>
        </p:txBody>
      </p:sp>
      <p:sp>
        <p:nvSpPr>
          <p:cNvPr name="Freeform 3" id="3"/>
          <p:cNvSpPr/>
          <p:nvPr/>
        </p:nvSpPr>
        <p:spPr>
          <a:xfrm flipH="false" flipV="false" rot="0">
            <a:off x="12431225" y="4302862"/>
            <a:ext cx="5529098" cy="5577005"/>
          </a:xfrm>
          <a:custGeom>
            <a:avLst/>
            <a:gdLst/>
            <a:ahLst/>
            <a:cxnLst/>
            <a:rect r="r" b="b" t="t" l="l"/>
            <a:pathLst>
              <a:path h="5577005" w="5529098">
                <a:moveTo>
                  <a:pt x="0" y="0"/>
                </a:moveTo>
                <a:lnTo>
                  <a:pt x="5529098" y="0"/>
                </a:lnTo>
                <a:lnTo>
                  <a:pt x="5529098" y="5577005"/>
                </a:lnTo>
                <a:lnTo>
                  <a:pt x="0" y="5577005"/>
                </a:lnTo>
                <a:lnTo>
                  <a:pt x="0" y="0"/>
                </a:lnTo>
                <a:close/>
              </a:path>
            </a:pathLst>
          </a:custGeom>
          <a:blipFill>
            <a:blip r:embed="rId2"/>
            <a:stretch>
              <a:fillRect l="0" t="0" r="-16693" b="0"/>
            </a:stretch>
          </a:blipFill>
        </p:spPr>
      </p:sp>
      <p:sp>
        <p:nvSpPr>
          <p:cNvPr name="Freeform 4" id="4"/>
          <p:cNvSpPr/>
          <p:nvPr/>
        </p:nvSpPr>
        <p:spPr>
          <a:xfrm flipH="false" flipV="false" rot="0">
            <a:off x="7798501" y="4928561"/>
            <a:ext cx="4632724" cy="4951307"/>
          </a:xfrm>
          <a:custGeom>
            <a:avLst/>
            <a:gdLst/>
            <a:ahLst/>
            <a:cxnLst/>
            <a:rect r="r" b="b" t="t" l="l"/>
            <a:pathLst>
              <a:path h="4951307" w="4632724">
                <a:moveTo>
                  <a:pt x="0" y="0"/>
                </a:moveTo>
                <a:lnTo>
                  <a:pt x="4632724" y="0"/>
                </a:lnTo>
                <a:lnTo>
                  <a:pt x="4632724" y="4951306"/>
                </a:lnTo>
                <a:lnTo>
                  <a:pt x="0" y="4951306"/>
                </a:lnTo>
                <a:lnTo>
                  <a:pt x="0" y="0"/>
                </a:lnTo>
                <a:close/>
              </a:path>
            </a:pathLst>
          </a:custGeom>
          <a:blipFill>
            <a:blip r:embed="rId3"/>
            <a:stretch>
              <a:fillRect l="0" t="0" r="0" b="0"/>
            </a:stretch>
          </a:blipFill>
        </p:spPr>
      </p:sp>
      <p:sp>
        <p:nvSpPr>
          <p:cNvPr name="TextBox 5" id="5"/>
          <p:cNvSpPr txBox="true"/>
          <p:nvPr/>
        </p:nvSpPr>
        <p:spPr>
          <a:xfrm rot="0">
            <a:off x="1028700" y="449079"/>
            <a:ext cx="17859938" cy="1838325"/>
          </a:xfrm>
          <a:prstGeom prst="rect">
            <a:avLst/>
          </a:prstGeom>
        </p:spPr>
        <p:txBody>
          <a:bodyPr anchor="t" rtlCol="false" tIns="0" lIns="0" bIns="0" rIns="0">
            <a:spAutoFit/>
          </a:bodyPr>
          <a:lstStyle/>
          <a:p>
            <a:pPr>
              <a:lnSpc>
                <a:spcPts val="7320"/>
              </a:lnSpc>
            </a:pPr>
            <a:r>
              <a:rPr lang="en-US" sz="6100">
                <a:solidFill>
                  <a:srgbClr val="FFFFFF"/>
                </a:solidFill>
                <a:latin typeface="Poppins Medium Bold"/>
              </a:rPr>
              <a:t>13.Tuning the hyper parameters Random Forest Classifier</a:t>
            </a:r>
          </a:p>
        </p:txBody>
      </p:sp>
      <p:sp>
        <p:nvSpPr>
          <p:cNvPr name="TextBox 6" id="6"/>
          <p:cNvSpPr txBox="true"/>
          <p:nvPr/>
        </p:nvSpPr>
        <p:spPr>
          <a:xfrm rot="0">
            <a:off x="1028700" y="2220729"/>
            <a:ext cx="7670348" cy="587183"/>
          </a:xfrm>
          <a:prstGeom prst="rect">
            <a:avLst/>
          </a:prstGeom>
        </p:spPr>
        <p:txBody>
          <a:bodyPr anchor="t" rtlCol="false" tIns="0" lIns="0" bIns="0" rIns="0">
            <a:spAutoFit/>
          </a:bodyPr>
          <a:lstStyle/>
          <a:p>
            <a:pPr marL="737386" indent="-368693" lvl="1">
              <a:lnSpc>
                <a:spcPts val="4781"/>
              </a:lnSpc>
              <a:buFont typeface="Arial"/>
              <a:buChar char="•"/>
            </a:pPr>
            <a:r>
              <a:rPr lang="en-US" sz="3415">
                <a:solidFill>
                  <a:srgbClr val="FFFFFF"/>
                </a:solidFill>
                <a:latin typeface="Poppins Light"/>
              </a:rPr>
              <a:t>Hyper Parameter Tunning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275893" y="6952474"/>
            <a:ext cx="9910303" cy="3163853"/>
          </a:xfrm>
          <a:custGeom>
            <a:avLst/>
            <a:gdLst/>
            <a:ahLst/>
            <a:cxnLst/>
            <a:rect r="r" b="b" t="t" l="l"/>
            <a:pathLst>
              <a:path h="3163853" w="9910303">
                <a:moveTo>
                  <a:pt x="0" y="0"/>
                </a:moveTo>
                <a:lnTo>
                  <a:pt x="9910304" y="0"/>
                </a:lnTo>
                <a:lnTo>
                  <a:pt x="9910304" y="3163852"/>
                </a:lnTo>
                <a:lnTo>
                  <a:pt x="0" y="3163852"/>
                </a:lnTo>
                <a:lnTo>
                  <a:pt x="0" y="0"/>
                </a:lnTo>
                <a:close/>
              </a:path>
            </a:pathLst>
          </a:custGeom>
          <a:blipFill>
            <a:blip r:embed="rId2"/>
            <a:stretch>
              <a:fillRect l="0" t="0" r="0" b="0"/>
            </a:stretch>
          </a:blipFill>
        </p:spPr>
      </p:sp>
      <p:sp>
        <p:nvSpPr>
          <p:cNvPr name="TextBox 3" id="3"/>
          <p:cNvSpPr txBox="true"/>
          <p:nvPr/>
        </p:nvSpPr>
        <p:spPr>
          <a:xfrm rot="0">
            <a:off x="1428293" y="2750762"/>
            <a:ext cx="11002932" cy="2846070"/>
          </a:xfrm>
          <a:prstGeom prst="rect">
            <a:avLst/>
          </a:prstGeom>
        </p:spPr>
        <p:txBody>
          <a:bodyPr anchor="t" rtlCol="false" tIns="0" lIns="0" bIns="0" rIns="0">
            <a:spAutoFit/>
          </a:bodyPr>
          <a:lstStyle/>
          <a:p>
            <a:pPr marL="582933" indent="-291467" lvl="1">
              <a:lnSpc>
                <a:spcPts val="3780"/>
              </a:lnSpc>
              <a:buFont typeface="Arial"/>
              <a:buChar char="•"/>
            </a:pPr>
            <a:r>
              <a:rPr lang="en-US" sz="2700">
                <a:solidFill>
                  <a:srgbClr val="FFFFFF"/>
                </a:solidFill>
                <a:latin typeface="Canva Sans"/>
              </a:rPr>
              <a:t>We will evaluate the model on an independent test set to see if the model is able to generalize to unseen examples.</a:t>
            </a:r>
          </a:p>
          <a:p>
            <a:pPr marL="582933" indent="-291467" lvl="1">
              <a:lnSpc>
                <a:spcPts val="3780"/>
              </a:lnSpc>
              <a:buFont typeface="Arial"/>
              <a:buChar char="•"/>
            </a:pPr>
            <a:r>
              <a:rPr lang="en-US" sz="2700">
                <a:solidFill>
                  <a:srgbClr val="FFFFFF"/>
                </a:solidFill>
                <a:latin typeface="Canva Sans"/>
              </a:rPr>
              <a:t># Predicting the Test set results</a:t>
            </a:r>
          </a:p>
          <a:p>
            <a:pPr marL="582933" indent="-291467" lvl="1">
              <a:lnSpc>
                <a:spcPts val="3780"/>
              </a:lnSpc>
              <a:buFont typeface="Arial"/>
              <a:buChar char="•"/>
            </a:pPr>
            <a:r>
              <a:rPr lang="en-US" sz="2700">
                <a:solidFill>
                  <a:srgbClr val="FFFFFF"/>
                </a:solidFill>
                <a:latin typeface="Canva Sans"/>
              </a:rPr>
              <a:t>rf_y_pred = rf_clf.predict(X_test)</a:t>
            </a:r>
          </a:p>
          <a:p>
            <a:pPr>
              <a:lnSpc>
                <a:spcPts val="3780"/>
              </a:lnSpc>
            </a:pPr>
          </a:p>
          <a:p>
            <a:pPr>
              <a:lnSpc>
                <a:spcPts val="3780"/>
              </a:lnSpc>
            </a:pPr>
          </a:p>
        </p:txBody>
      </p:sp>
      <p:sp>
        <p:nvSpPr>
          <p:cNvPr name="TextBox 4" id="4"/>
          <p:cNvSpPr txBox="true"/>
          <p:nvPr/>
        </p:nvSpPr>
        <p:spPr>
          <a:xfrm rot="0">
            <a:off x="1028700" y="1038225"/>
            <a:ext cx="17859938" cy="914400"/>
          </a:xfrm>
          <a:prstGeom prst="rect">
            <a:avLst/>
          </a:prstGeom>
        </p:spPr>
        <p:txBody>
          <a:bodyPr anchor="t" rtlCol="false" tIns="0" lIns="0" bIns="0" rIns="0">
            <a:spAutoFit/>
          </a:bodyPr>
          <a:lstStyle/>
          <a:p>
            <a:pPr>
              <a:lnSpc>
                <a:spcPts val="7320"/>
              </a:lnSpc>
            </a:pPr>
            <a:r>
              <a:rPr lang="en-US" sz="6100">
                <a:solidFill>
                  <a:srgbClr val="FFFFFF"/>
                </a:solidFill>
                <a:latin typeface="Poppins Medium Bold"/>
              </a:rPr>
              <a:t>14.Model Evaluation</a:t>
            </a:r>
          </a:p>
        </p:txBody>
      </p:sp>
      <p:sp>
        <p:nvSpPr>
          <p:cNvPr name="TextBox 5" id="5"/>
          <p:cNvSpPr txBox="true"/>
          <p:nvPr/>
        </p:nvSpPr>
        <p:spPr>
          <a:xfrm rot="0">
            <a:off x="1028700" y="2220729"/>
            <a:ext cx="7670348" cy="587183"/>
          </a:xfrm>
          <a:prstGeom prst="rect">
            <a:avLst/>
          </a:prstGeom>
        </p:spPr>
        <p:txBody>
          <a:bodyPr anchor="t" rtlCol="false" tIns="0" lIns="0" bIns="0" rIns="0">
            <a:spAutoFit/>
          </a:bodyPr>
          <a:lstStyle/>
          <a:p>
            <a:pPr marL="737386" indent="-368693" lvl="1">
              <a:lnSpc>
                <a:spcPts val="4781"/>
              </a:lnSpc>
              <a:buFont typeface="Arial"/>
              <a:buChar char="•"/>
            </a:pPr>
            <a:r>
              <a:rPr lang="en-US" sz="3415">
                <a:solidFill>
                  <a:srgbClr val="FFFFFF"/>
                </a:solidFill>
                <a:latin typeface="Poppins Light"/>
              </a:rPr>
              <a:t>Evaluation</a:t>
            </a:r>
          </a:p>
        </p:txBody>
      </p:sp>
      <p:sp>
        <p:nvSpPr>
          <p:cNvPr name="TextBox 6" id="6"/>
          <p:cNvSpPr txBox="true"/>
          <p:nvPr/>
        </p:nvSpPr>
        <p:spPr>
          <a:xfrm rot="0">
            <a:off x="1275893" y="5322512"/>
            <a:ext cx="11002932" cy="1417320"/>
          </a:xfrm>
          <a:prstGeom prst="rect">
            <a:avLst/>
          </a:prstGeom>
        </p:spPr>
        <p:txBody>
          <a:bodyPr anchor="t" rtlCol="false" tIns="0" lIns="0" bIns="0" rIns="0">
            <a:spAutoFit/>
          </a:bodyPr>
          <a:lstStyle/>
          <a:p>
            <a:pPr marL="582933" indent="-291467" lvl="1">
              <a:lnSpc>
                <a:spcPts val="3780"/>
              </a:lnSpc>
              <a:buFont typeface="Arial"/>
              <a:buChar char="•"/>
            </a:pPr>
            <a:r>
              <a:rPr lang="en-US" sz="2700">
                <a:solidFill>
                  <a:srgbClr val="FFFFFF"/>
                </a:solidFill>
                <a:latin typeface="Canva Sans"/>
              </a:rPr>
              <a:t>A baseline model is simple and interpretable, easy to infer upon. We use DummyClassifier as a baseline to benchmark against.</a:t>
            </a:r>
          </a:p>
        </p:txBody>
      </p:sp>
      <p:sp>
        <p:nvSpPr>
          <p:cNvPr name="TextBox 7" id="7"/>
          <p:cNvSpPr txBox="true"/>
          <p:nvPr/>
        </p:nvSpPr>
        <p:spPr>
          <a:xfrm rot="0">
            <a:off x="876300" y="4792479"/>
            <a:ext cx="7670348" cy="587183"/>
          </a:xfrm>
          <a:prstGeom prst="rect">
            <a:avLst/>
          </a:prstGeom>
        </p:spPr>
        <p:txBody>
          <a:bodyPr anchor="t" rtlCol="false" tIns="0" lIns="0" bIns="0" rIns="0">
            <a:spAutoFit/>
          </a:bodyPr>
          <a:lstStyle/>
          <a:p>
            <a:pPr marL="737386" indent="-368693" lvl="1">
              <a:lnSpc>
                <a:spcPts val="4781"/>
              </a:lnSpc>
              <a:buFont typeface="Arial"/>
              <a:buChar char="•"/>
            </a:pPr>
            <a:r>
              <a:rPr lang="en-US" sz="3415">
                <a:solidFill>
                  <a:srgbClr val="FFFFFF"/>
                </a:solidFill>
                <a:latin typeface="Poppins Light"/>
              </a:rPr>
              <a:t>Baseline Model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513196" y="3215581"/>
            <a:ext cx="8572309" cy="6809698"/>
          </a:xfrm>
          <a:custGeom>
            <a:avLst/>
            <a:gdLst/>
            <a:ahLst/>
            <a:cxnLst/>
            <a:rect r="r" b="b" t="t" l="l"/>
            <a:pathLst>
              <a:path h="6809698" w="8572309">
                <a:moveTo>
                  <a:pt x="0" y="0"/>
                </a:moveTo>
                <a:lnTo>
                  <a:pt x="8572309" y="0"/>
                </a:lnTo>
                <a:lnTo>
                  <a:pt x="8572309" y="6809698"/>
                </a:lnTo>
                <a:lnTo>
                  <a:pt x="0" y="6809698"/>
                </a:lnTo>
                <a:lnTo>
                  <a:pt x="0" y="0"/>
                </a:lnTo>
                <a:close/>
              </a:path>
            </a:pathLst>
          </a:custGeom>
          <a:blipFill>
            <a:blip r:embed="rId2"/>
            <a:stretch>
              <a:fillRect l="0" t="0" r="0" b="0"/>
            </a:stretch>
          </a:blipFill>
        </p:spPr>
      </p:sp>
      <p:sp>
        <p:nvSpPr>
          <p:cNvPr name="TextBox 3" id="3"/>
          <p:cNvSpPr txBox="true"/>
          <p:nvPr/>
        </p:nvSpPr>
        <p:spPr>
          <a:xfrm rot="0">
            <a:off x="1390193" y="2750762"/>
            <a:ext cx="11002932" cy="464820"/>
          </a:xfrm>
          <a:prstGeom prst="rect">
            <a:avLst/>
          </a:prstGeom>
        </p:spPr>
        <p:txBody>
          <a:bodyPr anchor="t" rtlCol="false" tIns="0" lIns="0" bIns="0" rIns="0">
            <a:spAutoFit/>
          </a:bodyPr>
          <a:lstStyle/>
          <a:p>
            <a:pPr marL="582933" indent="-291467" lvl="1">
              <a:lnSpc>
                <a:spcPts val="3780"/>
              </a:lnSpc>
              <a:buFont typeface="Arial"/>
              <a:buChar char="•"/>
            </a:pPr>
            <a:r>
              <a:rPr lang="en-US" sz="2700">
                <a:solidFill>
                  <a:srgbClr val="FFFFFF"/>
                </a:solidFill>
                <a:latin typeface="Canva Sans"/>
              </a:rPr>
              <a:t>Confusion matrix</a:t>
            </a:r>
          </a:p>
        </p:txBody>
      </p:sp>
      <p:sp>
        <p:nvSpPr>
          <p:cNvPr name="TextBox 4" id="4"/>
          <p:cNvSpPr txBox="true"/>
          <p:nvPr/>
        </p:nvSpPr>
        <p:spPr>
          <a:xfrm rot="0">
            <a:off x="1028700" y="911042"/>
            <a:ext cx="17859938" cy="914400"/>
          </a:xfrm>
          <a:prstGeom prst="rect">
            <a:avLst/>
          </a:prstGeom>
        </p:spPr>
        <p:txBody>
          <a:bodyPr anchor="t" rtlCol="false" tIns="0" lIns="0" bIns="0" rIns="0">
            <a:spAutoFit/>
          </a:bodyPr>
          <a:lstStyle/>
          <a:p>
            <a:pPr>
              <a:lnSpc>
                <a:spcPts val="7320"/>
              </a:lnSpc>
            </a:pPr>
            <a:r>
              <a:rPr lang="en-US" sz="6100">
                <a:solidFill>
                  <a:srgbClr val="FFFFFF"/>
                </a:solidFill>
                <a:latin typeface="Poppins Medium Bold"/>
              </a:rPr>
              <a:t>15.Model Evaluation</a:t>
            </a:r>
          </a:p>
        </p:txBody>
      </p:sp>
      <p:sp>
        <p:nvSpPr>
          <p:cNvPr name="TextBox 5" id="5"/>
          <p:cNvSpPr txBox="true"/>
          <p:nvPr/>
        </p:nvSpPr>
        <p:spPr>
          <a:xfrm rot="0">
            <a:off x="1028700" y="2220729"/>
            <a:ext cx="12947198" cy="587183"/>
          </a:xfrm>
          <a:prstGeom prst="rect">
            <a:avLst/>
          </a:prstGeom>
        </p:spPr>
        <p:txBody>
          <a:bodyPr anchor="t" rtlCol="false" tIns="0" lIns="0" bIns="0" rIns="0">
            <a:spAutoFit/>
          </a:bodyPr>
          <a:lstStyle/>
          <a:p>
            <a:pPr marL="737386" indent="-368693" lvl="1">
              <a:lnSpc>
                <a:spcPts val="4781"/>
              </a:lnSpc>
              <a:buFont typeface="Arial"/>
              <a:buChar char="•"/>
            </a:pPr>
            <a:r>
              <a:rPr lang="en-US" sz="3415">
                <a:solidFill>
                  <a:srgbClr val="FFFFFF"/>
                </a:solidFill>
                <a:latin typeface="Poppins Light"/>
              </a:rPr>
              <a:t>Comparison between Gradient boosting and Dummy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2829856" y="1371600"/>
            <a:ext cx="12628288" cy="8833369"/>
          </a:xfrm>
          <a:custGeom>
            <a:avLst/>
            <a:gdLst/>
            <a:ahLst/>
            <a:cxnLst/>
            <a:rect r="r" b="b" t="t" l="l"/>
            <a:pathLst>
              <a:path h="8833369" w="12628288">
                <a:moveTo>
                  <a:pt x="0" y="0"/>
                </a:moveTo>
                <a:lnTo>
                  <a:pt x="12628288" y="0"/>
                </a:lnTo>
                <a:lnTo>
                  <a:pt x="12628288" y="8833369"/>
                </a:lnTo>
                <a:lnTo>
                  <a:pt x="0" y="8833369"/>
                </a:lnTo>
                <a:lnTo>
                  <a:pt x="0" y="0"/>
                </a:lnTo>
                <a:close/>
              </a:path>
            </a:pathLst>
          </a:custGeom>
          <a:blipFill>
            <a:blip r:embed="rId2"/>
            <a:stretch>
              <a:fillRect l="0" t="0" r="0" b="0"/>
            </a:stretch>
          </a:blipFill>
        </p:spPr>
      </p:sp>
      <p:sp>
        <p:nvSpPr>
          <p:cNvPr name="TextBox 3" id="3"/>
          <p:cNvSpPr txBox="true"/>
          <p:nvPr/>
        </p:nvSpPr>
        <p:spPr>
          <a:xfrm rot="0">
            <a:off x="6363710" y="457200"/>
            <a:ext cx="5560580" cy="914400"/>
          </a:xfrm>
          <a:prstGeom prst="rect">
            <a:avLst/>
          </a:prstGeom>
        </p:spPr>
        <p:txBody>
          <a:bodyPr anchor="t" rtlCol="false" tIns="0" lIns="0" bIns="0" rIns="0">
            <a:spAutoFit/>
          </a:bodyPr>
          <a:lstStyle/>
          <a:p>
            <a:pPr>
              <a:lnSpc>
                <a:spcPts val="7320"/>
              </a:lnSpc>
            </a:pPr>
            <a:r>
              <a:rPr lang="en-US" sz="6100">
                <a:solidFill>
                  <a:srgbClr val="FFFFFF"/>
                </a:solidFill>
                <a:latin typeface="Poppins Medium Bold"/>
              </a:rPr>
              <a:t>17.ROC CURVE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4652278" y="1833562"/>
            <a:ext cx="8983444" cy="8371492"/>
          </a:xfrm>
          <a:custGeom>
            <a:avLst/>
            <a:gdLst/>
            <a:ahLst/>
            <a:cxnLst/>
            <a:rect r="r" b="b" t="t" l="l"/>
            <a:pathLst>
              <a:path h="8371492" w="8983444">
                <a:moveTo>
                  <a:pt x="0" y="0"/>
                </a:moveTo>
                <a:lnTo>
                  <a:pt x="8983444" y="0"/>
                </a:lnTo>
                <a:lnTo>
                  <a:pt x="8983444" y="8371493"/>
                </a:lnTo>
                <a:lnTo>
                  <a:pt x="0" y="8371493"/>
                </a:lnTo>
                <a:lnTo>
                  <a:pt x="0" y="0"/>
                </a:lnTo>
                <a:close/>
              </a:path>
            </a:pathLst>
          </a:custGeom>
          <a:blipFill>
            <a:blip r:embed="rId2"/>
            <a:stretch>
              <a:fillRect l="0" t="0" r="0" b="0"/>
            </a:stretch>
          </a:blipFill>
        </p:spPr>
      </p:sp>
      <p:sp>
        <p:nvSpPr>
          <p:cNvPr name="TextBox 3" id="3"/>
          <p:cNvSpPr txBox="true"/>
          <p:nvPr/>
        </p:nvSpPr>
        <p:spPr>
          <a:xfrm rot="0">
            <a:off x="6363710" y="-4763"/>
            <a:ext cx="5560580" cy="1838325"/>
          </a:xfrm>
          <a:prstGeom prst="rect">
            <a:avLst/>
          </a:prstGeom>
        </p:spPr>
        <p:txBody>
          <a:bodyPr anchor="t" rtlCol="false" tIns="0" lIns="0" bIns="0" rIns="0">
            <a:spAutoFit/>
          </a:bodyPr>
          <a:lstStyle/>
          <a:p>
            <a:pPr>
              <a:lnSpc>
                <a:spcPts val="7320"/>
              </a:lnSpc>
            </a:pPr>
            <a:r>
              <a:rPr lang="en-US" sz="6100">
                <a:solidFill>
                  <a:srgbClr val="FFFFFF"/>
                </a:solidFill>
                <a:latin typeface="Poppins Medium Bold"/>
              </a:rPr>
              <a:t>12.End Model Performance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4436964" y="410048"/>
            <a:ext cx="3282359" cy="3383875"/>
          </a:xfrm>
          <a:custGeom>
            <a:avLst/>
            <a:gdLst/>
            <a:ahLst/>
            <a:cxnLst/>
            <a:rect r="r" b="b" t="t" l="l"/>
            <a:pathLst>
              <a:path h="3383875" w="3282359">
                <a:moveTo>
                  <a:pt x="0" y="0"/>
                </a:moveTo>
                <a:lnTo>
                  <a:pt x="3282359" y="0"/>
                </a:lnTo>
                <a:lnTo>
                  <a:pt x="3282359" y="3383875"/>
                </a:lnTo>
                <a:lnTo>
                  <a:pt x="0" y="3383875"/>
                </a:lnTo>
                <a:lnTo>
                  <a:pt x="0" y="0"/>
                </a:lnTo>
                <a:close/>
              </a:path>
            </a:pathLst>
          </a:custGeom>
          <a:blipFill>
            <a:blip r:embed="rId2"/>
            <a:stretch>
              <a:fillRect l="0" t="0" r="0" b="0"/>
            </a:stretch>
          </a:blipFill>
        </p:spPr>
      </p:sp>
      <p:sp>
        <p:nvSpPr>
          <p:cNvPr name="Freeform 3" id="3"/>
          <p:cNvSpPr/>
          <p:nvPr/>
        </p:nvSpPr>
        <p:spPr>
          <a:xfrm flipH="false" flipV="false" rot="0">
            <a:off x="1028700" y="1565073"/>
            <a:ext cx="13086884" cy="8351163"/>
          </a:xfrm>
          <a:custGeom>
            <a:avLst/>
            <a:gdLst/>
            <a:ahLst/>
            <a:cxnLst/>
            <a:rect r="r" b="b" t="t" l="l"/>
            <a:pathLst>
              <a:path h="8351163" w="13086884">
                <a:moveTo>
                  <a:pt x="0" y="0"/>
                </a:moveTo>
                <a:lnTo>
                  <a:pt x="13086884" y="0"/>
                </a:lnTo>
                <a:lnTo>
                  <a:pt x="13086884" y="8351164"/>
                </a:lnTo>
                <a:lnTo>
                  <a:pt x="0" y="8351164"/>
                </a:lnTo>
                <a:lnTo>
                  <a:pt x="0" y="0"/>
                </a:lnTo>
                <a:close/>
              </a:path>
            </a:pathLst>
          </a:custGeom>
          <a:blipFill>
            <a:blip r:embed="rId3"/>
            <a:stretch>
              <a:fillRect l="0" t="0" r="0" b="0"/>
            </a:stretch>
          </a:blipFill>
        </p:spPr>
      </p:sp>
      <p:sp>
        <p:nvSpPr>
          <p:cNvPr name="TextBox 4" id="4"/>
          <p:cNvSpPr txBox="true"/>
          <p:nvPr/>
        </p:nvSpPr>
        <p:spPr>
          <a:xfrm rot="0">
            <a:off x="559964" y="342900"/>
            <a:ext cx="8584036" cy="13716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1.EDA</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3487160" y="242887"/>
            <a:ext cx="10380230" cy="914400"/>
          </a:xfrm>
          <a:prstGeom prst="rect">
            <a:avLst/>
          </a:prstGeom>
        </p:spPr>
        <p:txBody>
          <a:bodyPr anchor="t" rtlCol="false" tIns="0" lIns="0" bIns="0" rIns="0">
            <a:spAutoFit/>
          </a:bodyPr>
          <a:lstStyle/>
          <a:p>
            <a:pPr>
              <a:lnSpc>
                <a:spcPts val="7320"/>
              </a:lnSpc>
            </a:pPr>
            <a:r>
              <a:rPr lang="en-US" sz="6100">
                <a:solidFill>
                  <a:srgbClr val="FFFFFF"/>
                </a:solidFill>
                <a:latin typeface="Poppins Medium Bold"/>
              </a:rPr>
              <a:t>Observation / Conclusion</a:t>
            </a:r>
          </a:p>
        </p:txBody>
      </p:sp>
      <p:sp>
        <p:nvSpPr>
          <p:cNvPr name="TextBox 3" id="3"/>
          <p:cNvSpPr txBox="true"/>
          <p:nvPr/>
        </p:nvSpPr>
        <p:spPr>
          <a:xfrm rot="0">
            <a:off x="1366059" y="1090613"/>
            <a:ext cx="15555882" cy="83813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We can see that the model is able to perform better than the baseline model, as it is making predictions rather than the random guessing being done by the baseline dummy. This can be seen from the higher accuracy and roc_auc score, with our Random Forest classifier having a weighted f-1 score of around 0.63, while the dummy classifier has a weighted f-1 score of around 0.5. Our model is also able to achieve a higher AUC of about 0.67, while the dummy classifier has an AUC of 0.5.</a:t>
            </a:r>
          </a:p>
          <a:p>
            <a:pPr algn="ctr">
              <a:lnSpc>
                <a:spcPts val="4759"/>
              </a:lnSpc>
            </a:pPr>
          </a:p>
          <a:p>
            <a:pPr algn="ctr">
              <a:lnSpc>
                <a:spcPts val="4759"/>
              </a:lnSpc>
            </a:pPr>
            <a:r>
              <a:rPr lang="en-US" sz="3399">
                <a:solidFill>
                  <a:srgbClr val="FFFFFF"/>
                </a:solidFill>
                <a:latin typeface="Canva Sans"/>
              </a:rPr>
              <a:t> Thus showing that my model out performs the baseline dummy model. We have successfully created a model to predict whether a the quality of water is good or bad. Although the model is somewhat accurate, it is still not good enough to be used in the real world. This is due to insufficient data being available for the model to learn from. </a:t>
            </a:r>
          </a:p>
          <a:p>
            <a:pPr algn="ctr">
              <a:lnSpc>
                <a:spcPts val="475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0">
            <a:off x="12005738" y="2260462"/>
            <a:ext cx="7641615" cy="5845836"/>
          </a:xfrm>
          <a:custGeom>
            <a:avLst/>
            <a:gdLst/>
            <a:ahLst/>
            <a:cxnLst/>
            <a:rect r="r" b="b" t="t" l="l"/>
            <a:pathLst>
              <a:path h="5845836" w="7641615">
                <a:moveTo>
                  <a:pt x="7641616" y="5845836"/>
                </a:moveTo>
                <a:lnTo>
                  <a:pt x="0" y="5845836"/>
                </a:lnTo>
                <a:lnTo>
                  <a:pt x="0" y="0"/>
                </a:lnTo>
                <a:lnTo>
                  <a:pt x="7641616" y="0"/>
                </a:lnTo>
                <a:lnTo>
                  <a:pt x="7641616" y="5845836"/>
                </a:lnTo>
                <a:close/>
              </a:path>
            </a:pathLst>
          </a:custGeom>
          <a:blipFill>
            <a:blip r:embed="rId2"/>
            <a:stretch>
              <a:fillRect l="0" t="0" r="0" b="0"/>
            </a:stretch>
          </a:blipFill>
        </p:spPr>
      </p:sp>
      <p:grpSp>
        <p:nvGrpSpPr>
          <p:cNvPr name="Group 3" id="3"/>
          <p:cNvGrpSpPr/>
          <p:nvPr/>
        </p:nvGrpSpPr>
        <p:grpSpPr>
          <a:xfrm rot="0">
            <a:off x="1754005" y="1907357"/>
            <a:ext cx="14072540" cy="6472287"/>
            <a:chOff x="0" y="0"/>
            <a:chExt cx="18763387" cy="8629716"/>
          </a:xfrm>
        </p:grpSpPr>
        <p:sp>
          <p:nvSpPr>
            <p:cNvPr name="TextBox 4" id="4"/>
            <p:cNvSpPr txBox="true"/>
            <p:nvPr/>
          </p:nvSpPr>
          <p:spPr>
            <a:xfrm rot="0">
              <a:off x="0" y="-9525"/>
              <a:ext cx="6105721" cy="619125"/>
            </a:xfrm>
            <a:prstGeom prst="rect">
              <a:avLst/>
            </a:prstGeom>
          </p:spPr>
          <p:txBody>
            <a:bodyPr anchor="t" rtlCol="false" tIns="0" lIns="0" bIns="0" rIns="0">
              <a:spAutoFit/>
            </a:bodyPr>
            <a:lstStyle/>
            <a:p>
              <a:pPr>
                <a:lnSpc>
                  <a:spcPts val="3600"/>
                </a:lnSpc>
              </a:pPr>
              <a:r>
                <a:rPr lang="en-US" sz="3000">
                  <a:solidFill>
                    <a:srgbClr val="10B5BF"/>
                  </a:solidFill>
                  <a:latin typeface="Poppins Medium"/>
                </a:rPr>
                <a:t>CA1 Regression</a:t>
              </a:r>
            </a:p>
          </p:txBody>
        </p:sp>
        <p:sp>
          <p:nvSpPr>
            <p:cNvPr name="TextBox 5" id="5"/>
            <p:cNvSpPr txBox="true"/>
            <p:nvPr/>
          </p:nvSpPr>
          <p:spPr>
            <a:xfrm rot="0">
              <a:off x="0" y="2027964"/>
              <a:ext cx="18763387" cy="5310717"/>
            </a:xfrm>
            <a:prstGeom prst="rect">
              <a:avLst/>
            </a:prstGeom>
          </p:spPr>
          <p:txBody>
            <a:bodyPr anchor="t" rtlCol="false" tIns="0" lIns="0" bIns="0" rIns="0">
              <a:spAutoFit/>
            </a:bodyPr>
            <a:lstStyle/>
            <a:p>
              <a:pPr>
                <a:lnSpc>
                  <a:spcPts val="15400"/>
                </a:lnSpc>
              </a:pPr>
              <a:r>
                <a:rPr lang="en-US" sz="14000">
                  <a:solidFill>
                    <a:srgbClr val="FFFFFF"/>
                  </a:solidFill>
                  <a:latin typeface="Poppins Medium Bold"/>
                </a:rPr>
                <a:t>Predicting Hospital Cost</a:t>
              </a:r>
            </a:p>
          </p:txBody>
        </p:sp>
        <p:sp>
          <p:nvSpPr>
            <p:cNvPr name="TextBox 6" id="6"/>
            <p:cNvSpPr txBox="true"/>
            <p:nvPr/>
          </p:nvSpPr>
          <p:spPr>
            <a:xfrm rot="0">
              <a:off x="0" y="8006992"/>
              <a:ext cx="18763387" cy="622723"/>
            </a:xfrm>
            <a:prstGeom prst="rect">
              <a:avLst/>
            </a:prstGeom>
          </p:spPr>
          <p:txBody>
            <a:bodyPr anchor="t" rtlCol="false" tIns="0" lIns="0" bIns="0" rIns="0">
              <a:spAutoFit/>
            </a:bodyPr>
            <a:lstStyle/>
            <a:p>
              <a:pPr>
                <a:lnSpc>
                  <a:spcPts val="3919"/>
                </a:lnSpc>
              </a:pPr>
              <a:r>
                <a:rPr lang="en-US" sz="2799" spc="55">
                  <a:solidFill>
                    <a:srgbClr val="FFFFFF"/>
                  </a:solidFill>
                  <a:latin typeface="Poppins Medium"/>
                </a:rPr>
                <a:t>REJEY EZEKIEL JEYAKUMAR (2348935)</a:t>
              </a:r>
            </a:p>
          </p:txBody>
        </p:sp>
      </p:grpSp>
      <p:sp>
        <p:nvSpPr>
          <p:cNvPr name="Freeform 7" id="7"/>
          <p:cNvSpPr/>
          <p:nvPr/>
        </p:nvSpPr>
        <p:spPr>
          <a:xfrm flipH="false" flipV="false" rot="0">
            <a:off x="8120896" y="-716402"/>
            <a:ext cx="3586584" cy="2976864"/>
          </a:xfrm>
          <a:custGeom>
            <a:avLst/>
            <a:gdLst/>
            <a:ahLst/>
            <a:cxnLst/>
            <a:rect r="r" b="b" t="t" l="l"/>
            <a:pathLst>
              <a:path h="2976864" w="3586584">
                <a:moveTo>
                  <a:pt x="0" y="0"/>
                </a:moveTo>
                <a:lnTo>
                  <a:pt x="3586583" y="0"/>
                </a:lnTo>
                <a:lnTo>
                  <a:pt x="3586583" y="2976864"/>
                </a:lnTo>
                <a:lnTo>
                  <a:pt x="0" y="2976864"/>
                </a:lnTo>
                <a:lnTo>
                  <a:pt x="0" y="0"/>
                </a:lnTo>
                <a:close/>
              </a:path>
            </a:pathLst>
          </a:custGeom>
          <a:blipFill>
            <a:blip r:embed="rId3"/>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4436964" y="410048"/>
            <a:ext cx="3282359" cy="3383875"/>
          </a:xfrm>
          <a:custGeom>
            <a:avLst/>
            <a:gdLst/>
            <a:ahLst/>
            <a:cxnLst/>
            <a:rect r="r" b="b" t="t" l="l"/>
            <a:pathLst>
              <a:path h="3383875" w="3282359">
                <a:moveTo>
                  <a:pt x="0" y="0"/>
                </a:moveTo>
                <a:lnTo>
                  <a:pt x="3282359" y="0"/>
                </a:lnTo>
                <a:lnTo>
                  <a:pt x="3282359" y="3383875"/>
                </a:lnTo>
                <a:lnTo>
                  <a:pt x="0" y="3383875"/>
                </a:lnTo>
                <a:lnTo>
                  <a:pt x="0" y="0"/>
                </a:lnTo>
                <a:close/>
              </a:path>
            </a:pathLst>
          </a:custGeom>
          <a:blipFill>
            <a:blip r:embed="rId2"/>
            <a:stretch>
              <a:fillRect l="0" t="0" r="0" b="0"/>
            </a:stretch>
          </a:blipFill>
        </p:spPr>
      </p:sp>
      <p:sp>
        <p:nvSpPr>
          <p:cNvPr name="Freeform 3" id="3"/>
          <p:cNvSpPr/>
          <p:nvPr/>
        </p:nvSpPr>
        <p:spPr>
          <a:xfrm flipH="false" flipV="false" rot="0">
            <a:off x="9218687" y="738344"/>
            <a:ext cx="6859457" cy="8810311"/>
          </a:xfrm>
          <a:custGeom>
            <a:avLst/>
            <a:gdLst/>
            <a:ahLst/>
            <a:cxnLst/>
            <a:rect r="r" b="b" t="t" l="l"/>
            <a:pathLst>
              <a:path h="8810311" w="6859457">
                <a:moveTo>
                  <a:pt x="0" y="0"/>
                </a:moveTo>
                <a:lnTo>
                  <a:pt x="6859457" y="0"/>
                </a:lnTo>
                <a:lnTo>
                  <a:pt x="6859457" y="8810312"/>
                </a:lnTo>
                <a:lnTo>
                  <a:pt x="0" y="8810312"/>
                </a:lnTo>
                <a:lnTo>
                  <a:pt x="0" y="0"/>
                </a:lnTo>
                <a:close/>
              </a:path>
            </a:pathLst>
          </a:custGeom>
          <a:blipFill>
            <a:blip r:embed="rId3"/>
            <a:stretch>
              <a:fillRect l="0" t="0" r="0" b="0"/>
            </a:stretch>
          </a:blipFill>
        </p:spPr>
      </p:sp>
      <p:sp>
        <p:nvSpPr>
          <p:cNvPr name="TextBox 4" id="4"/>
          <p:cNvSpPr txBox="true"/>
          <p:nvPr/>
        </p:nvSpPr>
        <p:spPr>
          <a:xfrm rot="0">
            <a:off x="559964" y="685800"/>
            <a:ext cx="8584036" cy="13716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1.Importing</a:t>
            </a:r>
          </a:p>
        </p:txBody>
      </p:sp>
      <p:sp>
        <p:nvSpPr>
          <p:cNvPr name="TextBox 5" id="5"/>
          <p:cNvSpPr txBox="true"/>
          <p:nvPr/>
        </p:nvSpPr>
        <p:spPr>
          <a:xfrm rot="0">
            <a:off x="559964" y="2143125"/>
            <a:ext cx="8417848" cy="15906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Poppins Light"/>
              </a:rPr>
              <a:t> I imported libraries used for Regression.</a:t>
            </a:r>
          </a:p>
          <a:p>
            <a:pPr marL="647700" indent="-323850" lvl="1">
              <a:lnSpc>
                <a:spcPts val="4200"/>
              </a:lnSpc>
              <a:buFont typeface="Arial"/>
              <a:buChar char="•"/>
            </a:pPr>
            <a:r>
              <a:rPr lang="en-US" sz="3000">
                <a:solidFill>
                  <a:srgbClr val="FFFFFF"/>
                </a:solidFill>
                <a:latin typeface="Poppins Light"/>
              </a:rPr>
              <a:t> Secondly i imported my excel file.</a:t>
            </a:r>
          </a:p>
          <a:p>
            <a:pPr marL="647700" indent="-323850" lvl="1">
              <a:lnSpc>
                <a:spcPts val="4200"/>
              </a:lnSpc>
              <a:buFont typeface="Arial"/>
              <a:buChar char="•"/>
            </a:pPr>
            <a:r>
              <a:rPr lang="en-US" sz="3000">
                <a:solidFill>
                  <a:srgbClr val="FFFFFF"/>
                </a:solidFill>
                <a:latin typeface="Poppins Light"/>
              </a:rPr>
              <a:t> Viewing the file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4436964" y="410048"/>
            <a:ext cx="3282359" cy="3383875"/>
          </a:xfrm>
          <a:custGeom>
            <a:avLst/>
            <a:gdLst/>
            <a:ahLst/>
            <a:cxnLst/>
            <a:rect r="r" b="b" t="t" l="l"/>
            <a:pathLst>
              <a:path h="3383875" w="3282359">
                <a:moveTo>
                  <a:pt x="0" y="0"/>
                </a:moveTo>
                <a:lnTo>
                  <a:pt x="3282359" y="0"/>
                </a:lnTo>
                <a:lnTo>
                  <a:pt x="3282359" y="3383875"/>
                </a:lnTo>
                <a:lnTo>
                  <a:pt x="0" y="3383875"/>
                </a:lnTo>
                <a:lnTo>
                  <a:pt x="0" y="0"/>
                </a:lnTo>
                <a:close/>
              </a:path>
            </a:pathLst>
          </a:custGeom>
          <a:blipFill>
            <a:blip r:embed="rId2"/>
            <a:stretch>
              <a:fillRect l="0" t="0" r="0" b="0"/>
            </a:stretch>
          </a:blipFill>
        </p:spPr>
      </p:sp>
      <p:sp>
        <p:nvSpPr>
          <p:cNvPr name="Freeform 3" id="3"/>
          <p:cNvSpPr/>
          <p:nvPr/>
        </p:nvSpPr>
        <p:spPr>
          <a:xfrm flipH="false" flipV="false" rot="0">
            <a:off x="9576110" y="2852414"/>
            <a:ext cx="6870081" cy="6405886"/>
          </a:xfrm>
          <a:custGeom>
            <a:avLst/>
            <a:gdLst/>
            <a:ahLst/>
            <a:cxnLst/>
            <a:rect r="r" b="b" t="t" l="l"/>
            <a:pathLst>
              <a:path h="6405886" w="6870081">
                <a:moveTo>
                  <a:pt x="0" y="0"/>
                </a:moveTo>
                <a:lnTo>
                  <a:pt x="6870080" y="0"/>
                </a:lnTo>
                <a:lnTo>
                  <a:pt x="6870080" y="6405886"/>
                </a:lnTo>
                <a:lnTo>
                  <a:pt x="0" y="6405886"/>
                </a:lnTo>
                <a:lnTo>
                  <a:pt x="0" y="0"/>
                </a:lnTo>
                <a:close/>
              </a:path>
            </a:pathLst>
          </a:custGeom>
          <a:blipFill>
            <a:blip r:embed="rId3"/>
            <a:stretch>
              <a:fillRect l="0" t="0" r="0" b="0"/>
            </a:stretch>
          </a:blipFill>
        </p:spPr>
      </p:sp>
      <p:sp>
        <p:nvSpPr>
          <p:cNvPr name="TextBox 4" id="4"/>
          <p:cNvSpPr txBox="true"/>
          <p:nvPr/>
        </p:nvSpPr>
        <p:spPr>
          <a:xfrm rot="0">
            <a:off x="1340508" y="1693661"/>
            <a:ext cx="10146208" cy="1304925"/>
          </a:xfrm>
          <a:prstGeom prst="rect">
            <a:avLst/>
          </a:prstGeom>
        </p:spPr>
        <p:txBody>
          <a:bodyPr anchor="t" rtlCol="false" tIns="0" lIns="0" bIns="0" rIns="0">
            <a:spAutoFit/>
          </a:bodyPr>
          <a:lstStyle/>
          <a:p>
            <a:pPr>
              <a:lnSpc>
                <a:spcPts val="10320"/>
              </a:lnSpc>
            </a:pPr>
            <a:r>
              <a:rPr lang="en-US" sz="8600">
                <a:solidFill>
                  <a:srgbClr val="FFFFFF"/>
                </a:solidFill>
                <a:latin typeface="Poppins Medium Bold"/>
              </a:rPr>
              <a:t>2.Viewing Outline</a:t>
            </a:r>
          </a:p>
        </p:txBody>
      </p:sp>
      <p:sp>
        <p:nvSpPr>
          <p:cNvPr name="TextBox 5" id="5"/>
          <p:cNvSpPr txBox="true"/>
          <p:nvPr/>
        </p:nvSpPr>
        <p:spPr>
          <a:xfrm rot="0">
            <a:off x="1028700" y="3411935"/>
            <a:ext cx="8417848" cy="15906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Poppins Light"/>
              </a:rPr>
              <a:t> Viewing outline of the dataset</a:t>
            </a:r>
          </a:p>
          <a:p>
            <a:pPr marL="647700" indent="-323850" lvl="1">
              <a:lnSpc>
                <a:spcPts val="4200"/>
              </a:lnSpc>
              <a:buFont typeface="Arial"/>
              <a:buChar char="•"/>
            </a:pPr>
            <a:r>
              <a:rPr lang="en-US" sz="3000">
                <a:solidFill>
                  <a:srgbClr val="FFFFFF"/>
                </a:solidFill>
                <a:latin typeface="Poppins Light"/>
              </a:rPr>
              <a:t> Viewing the columns of the dataset</a:t>
            </a:r>
          </a:p>
          <a:p>
            <a:pPr marL="647700" indent="-323850" lvl="1">
              <a:lnSpc>
                <a:spcPts val="4200"/>
              </a:lnSpc>
              <a:buFont typeface="Arial"/>
              <a:buChar char="•"/>
            </a:pPr>
            <a:r>
              <a:rPr lang="en-US" sz="3000">
                <a:solidFill>
                  <a:srgbClr val="FFFFFF"/>
                </a:solidFill>
                <a:latin typeface="Poppins Light"/>
              </a:rPr>
              <a:t>Viewing the Target (Quality) Distribution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400050" y="2153054"/>
            <a:ext cx="6530518" cy="8133946"/>
          </a:xfrm>
          <a:custGeom>
            <a:avLst/>
            <a:gdLst/>
            <a:ahLst/>
            <a:cxnLst/>
            <a:rect r="r" b="b" t="t" l="l"/>
            <a:pathLst>
              <a:path h="8133946" w="6530518">
                <a:moveTo>
                  <a:pt x="0" y="0"/>
                </a:moveTo>
                <a:lnTo>
                  <a:pt x="6530518" y="0"/>
                </a:lnTo>
                <a:lnTo>
                  <a:pt x="6530518" y="8133946"/>
                </a:lnTo>
                <a:lnTo>
                  <a:pt x="0" y="8133946"/>
                </a:lnTo>
                <a:lnTo>
                  <a:pt x="0" y="0"/>
                </a:lnTo>
                <a:close/>
              </a:path>
            </a:pathLst>
          </a:custGeom>
          <a:blipFill>
            <a:blip r:embed="rId2"/>
            <a:stretch>
              <a:fillRect l="0" t="0" r="0" b="0"/>
            </a:stretch>
          </a:blipFill>
        </p:spPr>
      </p:sp>
      <p:sp>
        <p:nvSpPr>
          <p:cNvPr name="Freeform 3" id="3"/>
          <p:cNvSpPr/>
          <p:nvPr/>
        </p:nvSpPr>
        <p:spPr>
          <a:xfrm flipH="false" flipV="false" rot="0">
            <a:off x="6930568" y="2153054"/>
            <a:ext cx="6573303" cy="8133946"/>
          </a:xfrm>
          <a:custGeom>
            <a:avLst/>
            <a:gdLst/>
            <a:ahLst/>
            <a:cxnLst/>
            <a:rect r="r" b="b" t="t" l="l"/>
            <a:pathLst>
              <a:path h="8133946" w="6573303">
                <a:moveTo>
                  <a:pt x="0" y="0"/>
                </a:moveTo>
                <a:lnTo>
                  <a:pt x="6573303" y="0"/>
                </a:lnTo>
                <a:lnTo>
                  <a:pt x="6573303" y="8133946"/>
                </a:lnTo>
                <a:lnTo>
                  <a:pt x="0" y="8133946"/>
                </a:lnTo>
                <a:lnTo>
                  <a:pt x="0" y="0"/>
                </a:lnTo>
                <a:close/>
              </a:path>
            </a:pathLst>
          </a:custGeom>
          <a:blipFill>
            <a:blip r:embed="rId3"/>
            <a:stretch>
              <a:fillRect l="0" t="0" r="0" b="0"/>
            </a:stretch>
          </a:blipFill>
        </p:spPr>
      </p:sp>
      <p:sp>
        <p:nvSpPr>
          <p:cNvPr name="Freeform 4" id="4"/>
          <p:cNvSpPr/>
          <p:nvPr/>
        </p:nvSpPr>
        <p:spPr>
          <a:xfrm flipH="false" flipV="false" rot="0">
            <a:off x="13503871" y="4172354"/>
            <a:ext cx="4984077" cy="2990446"/>
          </a:xfrm>
          <a:custGeom>
            <a:avLst/>
            <a:gdLst/>
            <a:ahLst/>
            <a:cxnLst/>
            <a:rect r="r" b="b" t="t" l="l"/>
            <a:pathLst>
              <a:path h="2990446" w="4984077">
                <a:moveTo>
                  <a:pt x="0" y="0"/>
                </a:moveTo>
                <a:lnTo>
                  <a:pt x="4984077" y="0"/>
                </a:lnTo>
                <a:lnTo>
                  <a:pt x="4984077" y="2990446"/>
                </a:lnTo>
                <a:lnTo>
                  <a:pt x="0" y="2990446"/>
                </a:lnTo>
                <a:lnTo>
                  <a:pt x="0" y="0"/>
                </a:lnTo>
                <a:close/>
              </a:path>
            </a:pathLst>
          </a:custGeom>
          <a:blipFill>
            <a:blip r:embed="rId4"/>
            <a:stretch>
              <a:fillRect l="0" t="0" r="0" b="0"/>
            </a:stretch>
          </a:blipFill>
        </p:spPr>
      </p:sp>
      <p:sp>
        <p:nvSpPr>
          <p:cNvPr name="TextBox 5" id="5"/>
          <p:cNvSpPr txBox="true"/>
          <p:nvPr/>
        </p:nvSpPr>
        <p:spPr>
          <a:xfrm rot="0">
            <a:off x="1028700" y="1028700"/>
            <a:ext cx="13681327" cy="1124354"/>
          </a:xfrm>
          <a:prstGeom prst="rect">
            <a:avLst/>
          </a:prstGeom>
        </p:spPr>
        <p:txBody>
          <a:bodyPr anchor="t" rtlCol="false" tIns="0" lIns="0" bIns="0" rIns="0">
            <a:spAutoFit/>
          </a:bodyPr>
          <a:lstStyle/>
          <a:p>
            <a:pPr>
              <a:lnSpc>
                <a:spcPts val="8853"/>
              </a:lnSpc>
            </a:pPr>
            <a:r>
              <a:rPr lang="en-US" sz="7377">
                <a:solidFill>
                  <a:srgbClr val="FFFFFF"/>
                </a:solidFill>
                <a:latin typeface="Poppins Medium Bold"/>
              </a:rPr>
              <a:t>3. Uni Variate Analysis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3811816" y="2153054"/>
            <a:ext cx="10664368" cy="8034966"/>
          </a:xfrm>
          <a:custGeom>
            <a:avLst/>
            <a:gdLst/>
            <a:ahLst/>
            <a:cxnLst/>
            <a:rect r="r" b="b" t="t" l="l"/>
            <a:pathLst>
              <a:path h="8034966" w="10664368">
                <a:moveTo>
                  <a:pt x="0" y="0"/>
                </a:moveTo>
                <a:lnTo>
                  <a:pt x="10664368" y="0"/>
                </a:lnTo>
                <a:lnTo>
                  <a:pt x="10664368" y="8034966"/>
                </a:lnTo>
                <a:lnTo>
                  <a:pt x="0" y="8034966"/>
                </a:lnTo>
                <a:lnTo>
                  <a:pt x="0" y="0"/>
                </a:lnTo>
                <a:close/>
              </a:path>
            </a:pathLst>
          </a:custGeom>
          <a:blipFill>
            <a:blip r:embed="rId2"/>
            <a:stretch>
              <a:fillRect l="0" t="0" r="0" b="0"/>
            </a:stretch>
          </a:blipFill>
        </p:spPr>
      </p:sp>
      <p:sp>
        <p:nvSpPr>
          <p:cNvPr name="TextBox 3" id="3"/>
          <p:cNvSpPr txBox="true"/>
          <p:nvPr/>
        </p:nvSpPr>
        <p:spPr>
          <a:xfrm rot="0">
            <a:off x="1028700" y="1028700"/>
            <a:ext cx="13681327" cy="1124354"/>
          </a:xfrm>
          <a:prstGeom prst="rect">
            <a:avLst/>
          </a:prstGeom>
        </p:spPr>
        <p:txBody>
          <a:bodyPr anchor="t" rtlCol="false" tIns="0" lIns="0" bIns="0" rIns="0">
            <a:spAutoFit/>
          </a:bodyPr>
          <a:lstStyle/>
          <a:p>
            <a:pPr>
              <a:lnSpc>
                <a:spcPts val="8853"/>
              </a:lnSpc>
            </a:pPr>
            <a:r>
              <a:rPr lang="en-US" sz="7377">
                <a:solidFill>
                  <a:srgbClr val="FFFFFF"/>
                </a:solidFill>
                <a:latin typeface="Poppins Medium Bold"/>
              </a:rPr>
              <a:t>3. Outliers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2624741" y="2153054"/>
            <a:ext cx="13038518" cy="7766232"/>
          </a:xfrm>
          <a:custGeom>
            <a:avLst/>
            <a:gdLst/>
            <a:ahLst/>
            <a:cxnLst/>
            <a:rect r="r" b="b" t="t" l="l"/>
            <a:pathLst>
              <a:path h="7766232" w="13038518">
                <a:moveTo>
                  <a:pt x="0" y="0"/>
                </a:moveTo>
                <a:lnTo>
                  <a:pt x="13038518" y="0"/>
                </a:lnTo>
                <a:lnTo>
                  <a:pt x="13038518" y="7766232"/>
                </a:lnTo>
                <a:lnTo>
                  <a:pt x="0" y="7766232"/>
                </a:lnTo>
                <a:lnTo>
                  <a:pt x="0" y="0"/>
                </a:lnTo>
                <a:close/>
              </a:path>
            </a:pathLst>
          </a:custGeom>
          <a:blipFill>
            <a:blip r:embed="rId2"/>
            <a:stretch>
              <a:fillRect l="0" t="0" r="0" b="0"/>
            </a:stretch>
          </a:blipFill>
        </p:spPr>
      </p:sp>
      <p:sp>
        <p:nvSpPr>
          <p:cNvPr name="TextBox 3" id="3"/>
          <p:cNvSpPr txBox="true"/>
          <p:nvPr/>
        </p:nvSpPr>
        <p:spPr>
          <a:xfrm rot="0">
            <a:off x="1028700" y="1028700"/>
            <a:ext cx="13681327" cy="1124354"/>
          </a:xfrm>
          <a:prstGeom prst="rect">
            <a:avLst/>
          </a:prstGeom>
        </p:spPr>
        <p:txBody>
          <a:bodyPr anchor="t" rtlCol="false" tIns="0" lIns="0" bIns="0" rIns="0">
            <a:spAutoFit/>
          </a:bodyPr>
          <a:lstStyle/>
          <a:p>
            <a:pPr>
              <a:lnSpc>
                <a:spcPts val="8853"/>
              </a:lnSpc>
            </a:pPr>
            <a:r>
              <a:rPr lang="en-US" sz="7377">
                <a:solidFill>
                  <a:srgbClr val="FFFFFF"/>
                </a:solidFill>
                <a:latin typeface="Poppins Medium Bold"/>
              </a:rPr>
              <a:t>4. Distribution of Target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753470"/>
            <a:ext cx="7476810" cy="2780061"/>
          </a:xfrm>
          <a:custGeom>
            <a:avLst/>
            <a:gdLst/>
            <a:ahLst/>
            <a:cxnLst/>
            <a:rect r="r" b="b" t="t" l="l"/>
            <a:pathLst>
              <a:path h="2780061" w="7476810">
                <a:moveTo>
                  <a:pt x="0" y="0"/>
                </a:moveTo>
                <a:lnTo>
                  <a:pt x="7476810" y="0"/>
                </a:lnTo>
                <a:lnTo>
                  <a:pt x="7476810" y="2780060"/>
                </a:lnTo>
                <a:lnTo>
                  <a:pt x="0" y="2780060"/>
                </a:lnTo>
                <a:lnTo>
                  <a:pt x="0" y="0"/>
                </a:lnTo>
                <a:close/>
              </a:path>
            </a:pathLst>
          </a:custGeom>
          <a:blipFill>
            <a:blip r:embed="rId2"/>
            <a:stretch>
              <a:fillRect l="0" t="0" r="0" b="0"/>
            </a:stretch>
          </a:blipFill>
        </p:spPr>
      </p:sp>
      <p:sp>
        <p:nvSpPr>
          <p:cNvPr name="Freeform 3" id="3"/>
          <p:cNvSpPr/>
          <p:nvPr/>
        </p:nvSpPr>
        <p:spPr>
          <a:xfrm flipH="false" flipV="false" rot="0">
            <a:off x="9144000" y="2153054"/>
            <a:ext cx="8776540" cy="7686026"/>
          </a:xfrm>
          <a:custGeom>
            <a:avLst/>
            <a:gdLst/>
            <a:ahLst/>
            <a:cxnLst/>
            <a:rect r="r" b="b" t="t" l="l"/>
            <a:pathLst>
              <a:path h="7686026" w="8776540">
                <a:moveTo>
                  <a:pt x="0" y="0"/>
                </a:moveTo>
                <a:lnTo>
                  <a:pt x="8776540" y="0"/>
                </a:lnTo>
                <a:lnTo>
                  <a:pt x="8776540" y="7686026"/>
                </a:lnTo>
                <a:lnTo>
                  <a:pt x="0" y="7686026"/>
                </a:lnTo>
                <a:lnTo>
                  <a:pt x="0" y="0"/>
                </a:lnTo>
                <a:close/>
              </a:path>
            </a:pathLst>
          </a:custGeom>
          <a:blipFill>
            <a:blip r:embed="rId3"/>
            <a:stretch>
              <a:fillRect l="0" t="0" r="0" b="0"/>
            </a:stretch>
          </a:blipFill>
        </p:spPr>
      </p:sp>
      <p:sp>
        <p:nvSpPr>
          <p:cNvPr name="TextBox 4" id="4"/>
          <p:cNvSpPr txBox="true"/>
          <p:nvPr/>
        </p:nvSpPr>
        <p:spPr>
          <a:xfrm rot="0">
            <a:off x="1028700" y="1028700"/>
            <a:ext cx="13681327" cy="1124354"/>
          </a:xfrm>
          <a:prstGeom prst="rect">
            <a:avLst/>
          </a:prstGeom>
        </p:spPr>
        <p:txBody>
          <a:bodyPr anchor="t" rtlCol="false" tIns="0" lIns="0" bIns="0" rIns="0">
            <a:spAutoFit/>
          </a:bodyPr>
          <a:lstStyle/>
          <a:p>
            <a:pPr>
              <a:lnSpc>
                <a:spcPts val="8853"/>
              </a:lnSpc>
            </a:pPr>
            <a:r>
              <a:rPr lang="en-US" sz="7377">
                <a:solidFill>
                  <a:srgbClr val="FFFFFF"/>
                </a:solidFill>
                <a:latin typeface="Poppins Medium Bold"/>
              </a:rPr>
              <a:t>4. Bivariate Analysis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13681327" cy="1124354"/>
          </a:xfrm>
          <a:prstGeom prst="rect">
            <a:avLst/>
          </a:prstGeom>
        </p:spPr>
        <p:txBody>
          <a:bodyPr anchor="t" rtlCol="false" tIns="0" lIns="0" bIns="0" rIns="0">
            <a:spAutoFit/>
          </a:bodyPr>
          <a:lstStyle/>
          <a:p>
            <a:pPr>
              <a:lnSpc>
                <a:spcPts val="8853"/>
              </a:lnSpc>
            </a:pPr>
            <a:r>
              <a:rPr lang="en-US" sz="7377">
                <a:solidFill>
                  <a:srgbClr val="FFFFFF"/>
                </a:solidFill>
                <a:latin typeface="Poppins Medium Bold"/>
              </a:rPr>
              <a:t>4. Feature Engineering</a:t>
            </a:r>
          </a:p>
        </p:txBody>
      </p:sp>
      <p:sp>
        <p:nvSpPr>
          <p:cNvPr name="Freeform 3" id="3"/>
          <p:cNvSpPr/>
          <p:nvPr/>
        </p:nvSpPr>
        <p:spPr>
          <a:xfrm flipH="false" flipV="false" rot="0">
            <a:off x="3476159" y="2306085"/>
            <a:ext cx="11335683" cy="5674830"/>
          </a:xfrm>
          <a:custGeom>
            <a:avLst/>
            <a:gdLst/>
            <a:ahLst/>
            <a:cxnLst/>
            <a:rect r="r" b="b" t="t" l="l"/>
            <a:pathLst>
              <a:path h="5674830" w="11335683">
                <a:moveTo>
                  <a:pt x="0" y="0"/>
                </a:moveTo>
                <a:lnTo>
                  <a:pt x="11335682" y="0"/>
                </a:lnTo>
                <a:lnTo>
                  <a:pt x="11335682" y="5674830"/>
                </a:lnTo>
                <a:lnTo>
                  <a:pt x="0" y="5674830"/>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4436964" y="410048"/>
            <a:ext cx="3282359" cy="3383875"/>
          </a:xfrm>
          <a:custGeom>
            <a:avLst/>
            <a:gdLst/>
            <a:ahLst/>
            <a:cxnLst/>
            <a:rect r="r" b="b" t="t" l="l"/>
            <a:pathLst>
              <a:path h="3383875" w="3282359">
                <a:moveTo>
                  <a:pt x="0" y="0"/>
                </a:moveTo>
                <a:lnTo>
                  <a:pt x="3282359" y="0"/>
                </a:lnTo>
                <a:lnTo>
                  <a:pt x="3282359" y="3383875"/>
                </a:lnTo>
                <a:lnTo>
                  <a:pt x="0" y="3383875"/>
                </a:lnTo>
                <a:lnTo>
                  <a:pt x="0" y="0"/>
                </a:lnTo>
                <a:close/>
              </a:path>
            </a:pathLst>
          </a:custGeom>
          <a:blipFill>
            <a:blip r:embed="rId2"/>
            <a:stretch>
              <a:fillRect l="0" t="0" r="0" b="0"/>
            </a:stretch>
          </a:blipFill>
        </p:spPr>
      </p:sp>
      <p:sp>
        <p:nvSpPr>
          <p:cNvPr name="Freeform 3" id="3"/>
          <p:cNvSpPr/>
          <p:nvPr/>
        </p:nvSpPr>
        <p:spPr>
          <a:xfrm flipH="false" flipV="false" rot="0">
            <a:off x="1340508" y="8013422"/>
            <a:ext cx="9384778" cy="1605301"/>
          </a:xfrm>
          <a:custGeom>
            <a:avLst/>
            <a:gdLst/>
            <a:ahLst/>
            <a:cxnLst/>
            <a:rect r="r" b="b" t="t" l="l"/>
            <a:pathLst>
              <a:path h="1605301" w="9384778">
                <a:moveTo>
                  <a:pt x="0" y="0"/>
                </a:moveTo>
                <a:lnTo>
                  <a:pt x="9384778" y="0"/>
                </a:lnTo>
                <a:lnTo>
                  <a:pt x="9384778" y="1605301"/>
                </a:lnTo>
                <a:lnTo>
                  <a:pt x="0" y="1605301"/>
                </a:lnTo>
                <a:lnTo>
                  <a:pt x="0" y="0"/>
                </a:lnTo>
                <a:close/>
              </a:path>
            </a:pathLst>
          </a:custGeom>
          <a:blipFill>
            <a:blip r:embed="rId3"/>
            <a:stretch>
              <a:fillRect l="0" t="-31414" r="0" b="-10709"/>
            </a:stretch>
          </a:blipFill>
        </p:spPr>
      </p:sp>
      <p:sp>
        <p:nvSpPr>
          <p:cNvPr name="Freeform 4" id="4"/>
          <p:cNvSpPr/>
          <p:nvPr/>
        </p:nvSpPr>
        <p:spPr>
          <a:xfrm flipH="false" flipV="false" rot="0">
            <a:off x="11063524" y="1815742"/>
            <a:ext cx="6430320" cy="7802981"/>
          </a:xfrm>
          <a:custGeom>
            <a:avLst/>
            <a:gdLst/>
            <a:ahLst/>
            <a:cxnLst/>
            <a:rect r="r" b="b" t="t" l="l"/>
            <a:pathLst>
              <a:path h="7802981" w="6430320">
                <a:moveTo>
                  <a:pt x="0" y="0"/>
                </a:moveTo>
                <a:lnTo>
                  <a:pt x="6430319" y="0"/>
                </a:lnTo>
                <a:lnTo>
                  <a:pt x="6430319" y="7802981"/>
                </a:lnTo>
                <a:lnTo>
                  <a:pt x="0" y="7802981"/>
                </a:lnTo>
                <a:lnTo>
                  <a:pt x="0" y="0"/>
                </a:lnTo>
                <a:close/>
              </a:path>
            </a:pathLst>
          </a:custGeom>
          <a:blipFill>
            <a:blip r:embed="rId4"/>
            <a:stretch>
              <a:fillRect l="0" t="0" r="0" b="0"/>
            </a:stretch>
          </a:blipFill>
        </p:spPr>
      </p:sp>
      <p:sp>
        <p:nvSpPr>
          <p:cNvPr name="Freeform 5" id="5"/>
          <p:cNvSpPr/>
          <p:nvPr/>
        </p:nvSpPr>
        <p:spPr>
          <a:xfrm flipH="false" flipV="false" rot="0">
            <a:off x="1340508" y="5970279"/>
            <a:ext cx="9384778" cy="1649082"/>
          </a:xfrm>
          <a:custGeom>
            <a:avLst/>
            <a:gdLst/>
            <a:ahLst/>
            <a:cxnLst/>
            <a:rect r="r" b="b" t="t" l="l"/>
            <a:pathLst>
              <a:path h="1649082" w="9384778">
                <a:moveTo>
                  <a:pt x="0" y="0"/>
                </a:moveTo>
                <a:lnTo>
                  <a:pt x="9384778" y="0"/>
                </a:lnTo>
                <a:lnTo>
                  <a:pt x="9384778" y="1649082"/>
                </a:lnTo>
                <a:lnTo>
                  <a:pt x="0" y="1649082"/>
                </a:lnTo>
                <a:lnTo>
                  <a:pt x="0" y="0"/>
                </a:lnTo>
                <a:close/>
              </a:path>
            </a:pathLst>
          </a:custGeom>
          <a:blipFill>
            <a:blip r:embed="rId5"/>
            <a:stretch>
              <a:fillRect l="0" t="0" r="0" b="0"/>
            </a:stretch>
          </a:blipFill>
        </p:spPr>
      </p:sp>
      <p:sp>
        <p:nvSpPr>
          <p:cNvPr name="TextBox 6" id="6"/>
          <p:cNvSpPr txBox="true"/>
          <p:nvPr/>
        </p:nvSpPr>
        <p:spPr>
          <a:xfrm rot="0">
            <a:off x="1340508" y="1660323"/>
            <a:ext cx="8584036" cy="13716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1.Importing</a:t>
            </a:r>
          </a:p>
        </p:txBody>
      </p:sp>
      <p:sp>
        <p:nvSpPr>
          <p:cNvPr name="TextBox 7" id="7"/>
          <p:cNvSpPr txBox="true"/>
          <p:nvPr/>
        </p:nvSpPr>
        <p:spPr>
          <a:xfrm rot="0">
            <a:off x="1028700" y="3163257"/>
            <a:ext cx="8417848" cy="21240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Poppins Light"/>
              </a:rPr>
              <a:t> I imported libraries used for classification.</a:t>
            </a:r>
          </a:p>
          <a:p>
            <a:pPr marL="647700" indent="-323850" lvl="1">
              <a:lnSpc>
                <a:spcPts val="4200"/>
              </a:lnSpc>
              <a:buFont typeface="Arial"/>
              <a:buChar char="•"/>
            </a:pPr>
            <a:r>
              <a:rPr lang="en-US" sz="3000">
                <a:solidFill>
                  <a:srgbClr val="FFFFFF"/>
                </a:solidFill>
                <a:latin typeface="Poppins Light"/>
              </a:rPr>
              <a:t> Secondly i imported my excel file.</a:t>
            </a:r>
          </a:p>
          <a:p>
            <a:pPr marL="647700" indent="-323850" lvl="1">
              <a:lnSpc>
                <a:spcPts val="4200"/>
              </a:lnSpc>
              <a:buFont typeface="Arial"/>
              <a:buChar char="•"/>
            </a:pPr>
            <a:r>
              <a:rPr lang="en-US" sz="3000">
                <a:solidFill>
                  <a:srgbClr val="FFFFFF"/>
                </a:solidFill>
                <a:latin typeface="Poppins Light"/>
              </a:rPr>
              <a:t> Viewing the file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4436964" y="410048"/>
            <a:ext cx="3282359" cy="3383875"/>
          </a:xfrm>
          <a:custGeom>
            <a:avLst/>
            <a:gdLst/>
            <a:ahLst/>
            <a:cxnLst/>
            <a:rect r="r" b="b" t="t" l="l"/>
            <a:pathLst>
              <a:path h="3383875" w="3282359">
                <a:moveTo>
                  <a:pt x="0" y="0"/>
                </a:moveTo>
                <a:lnTo>
                  <a:pt x="3282359" y="0"/>
                </a:lnTo>
                <a:lnTo>
                  <a:pt x="3282359" y="3383875"/>
                </a:lnTo>
                <a:lnTo>
                  <a:pt x="0" y="3383875"/>
                </a:lnTo>
                <a:lnTo>
                  <a:pt x="0" y="0"/>
                </a:lnTo>
                <a:close/>
              </a:path>
            </a:pathLst>
          </a:custGeom>
          <a:blipFill>
            <a:blip r:embed="rId2"/>
            <a:stretch>
              <a:fillRect l="0" t="0" r="0" b="0"/>
            </a:stretch>
          </a:blipFill>
        </p:spPr>
      </p:sp>
      <p:sp>
        <p:nvSpPr>
          <p:cNvPr name="Freeform 3" id="3"/>
          <p:cNvSpPr/>
          <p:nvPr/>
        </p:nvSpPr>
        <p:spPr>
          <a:xfrm flipH="false" flipV="false" rot="0">
            <a:off x="10074771" y="4581597"/>
            <a:ext cx="6762697" cy="954413"/>
          </a:xfrm>
          <a:custGeom>
            <a:avLst/>
            <a:gdLst/>
            <a:ahLst/>
            <a:cxnLst/>
            <a:rect r="r" b="b" t="t" l="l"/>
            <a:pathLst>
              <a:path h="954413" w="6762697">
                <a:moveTo>
                  <a:pt x="0" y="0"/>
                </a:moveTo>
                <a:lnTo>
                  <a:pt x="6762697" y="0"/>
                </a:lnTo>
                <a:lnTo>
                  <a:pt x="6762697" y="954413"/>
                </a:lnTo>
                <a:lnTo>
                  <a:pt x="0" y="954413"/>
                </a:lnTo>
                <a:lnTo>
                  <a:pt x="0" y="0"/>
                </a:lnTo>
                <a:close/>
              </a:path>
            </a:pathLst>
          </a:custGeom>
          <a:blipFill>
            <a:blip r:embed="rId3"/>
            <a:stretch>
              <a:fillRect l="0" t="0" r="0" b="0"/>
            </a:stretch>
          </a:blipFill>
        </p:spPr>
      </p:sp>
      <p:sp>
        <p:nvSpPr>
          <p:cNvPr name="Freeform 4" id="4"/>
          <p:cNvSpPr/>
          <p:nvPr/>
        </p:nvSpPr>
        <p:spPr>
          <a:xfrm flipH="false" flipV="false" rot="0">
            <a:off x="1028700" y="5554032"/>
            <a:ext cx="9860935" cy="920955"/>
          </a:xfrm>
          <a:custGeom>
            <a:avLst/>
            <a:gdLst/>
            <a:ahLst/>
            <a:cxnLst/>
            <a:rect r="r" b="b" t="t" l="l"/>
            <a:pathLst>
              <a:path h="920955" w="9860935">
                <a:moveTo>
                  <a:pt x="0" y="0"/>
                </a:moveTo>
                <a:lnTo>
                  <a:pt x="9860935" y="0"/>
                </a:lnTo>
                <a:lnTo>
                  <a:pt x="9860935" y="920955"/>
                </a:lnTo>
                <a:lnTo>
                  <a:pt x="0" y="920955"/>
                </a:lnTo>
                <a:lnTo>
                  <a:pt x="0" y="0"/>
                </a:lnTo>
                <a:close/>
              </a:path>
            </a:pathLst>
          </a:custGeom>
          <a:blipFill>
            <a:blip r:embed="rId4"/>
            <a:stretch>
              <a:fillRect l="0" t="0" r="-12976" b="0"/>
            </a:stretch>
          </a:blipFill>
        </p:spPr>
      </p:sp>
      <p:sp>
        <p:nvSpPr>
          <p:cNvPr name="Freeform 5" id="5"/>
          <p:cNvSpPr/>
          <p:nvPr/>
        </p:nvSpPr>
        <p:spPr>
          <a:xfrm flipH="false" flipV="false" rot="0">
            <a:off x="1028700" y="6323683"/>
            <a:ext cx="9860935" cy="3577757"/>
          </a:xfrm>
          <a:custGeom>
            <a:avLst/>
            <a:gdLst/>
            <a:ahLst/>
            <a:cxnLst/>
            <a:rect r="r" b="b" t="t" l="l"/>
            <a:pathLst>
              <a:path h="3577757" w="9860935">
                <a:moveTo>
                  <a:pt x="0" y="0"/>
                </a:moveTo>
                <a:lnTo>
                  <a:pt x="9860935" y="0"/>
                </a:lnTo>
                <a:lnTo>
                  <a:pt x="9860935" y="3577757"/>
                </a:lnTo>
                <a:lnTo>
                  <a:pt x="0" y="3577757"/>
                </a:lnTo>
                <a:lnTo>
                  <a:pt x="0" y="0"/>
                </a:lnTo>
                <a:close/>
              </a:path>
            </a:pathLst>
          </a:custGeom>
          <a:blipFill>
            <a:blip r:embed="rId5"/>
            <a:stretch>
              <a:fillRect l="0" t="0" r="-12976" b="0"/>
            </a:stretch>
          </a:blipFill>
        </p:spPr>
      </p:sp>
      <p:sp>
        <p:nvSpPr>
          <p:cNvPr name="Freeform 6" id="6"/>
          <p:cNvSpPr/>
          <p:nvPr/>
        </p:nvSpPr>
        <p:spPr>
          <a:xfrm flipH="false" flipV="false" rot="0">
            <a:off x="10889635" y="5554032"/>
            <a:ext cx="5905913" cy="4347408"/>
          </a:xfrm>
          <a:custGeom>
            <a:avLst/>
            <a:gdLst/>
            <a:ahLst/>
            <a:cxnLst/>
            <a:rect r="r" b="b" t="t" l="l"/>
            <a:pathLst>
              <a:path h="4347408" w="5905913">
                <a:moveTo>
                  <a:pt x="0" y="0"/>
                </a:moveTo>
                <a:lnTo>
                  <a:pt x="5905913" y="0"/>
                </a:lnTo>
                <a:lnTo>
                  <a:pt x="5905913" y="4347408"/>
                </a:lnTo>
                <a:lnTo>
                  <a:pt x="0" y="4347408"/>
                </a:lnTo>
                <a:lnTo>
                  <a:pt x="0" y="0"/>
                </a:lnTo>
                <a:close/>
              </a:path>
            </a:pathLst>
          </a:custGeom>
          <a:blipFill>
            <a:blip r:embed="rId6"/>
            <a:stretch>
              <a:fillRect l="0" t="0" r="0" b="0"/>
            </a:stretch>
          </a:blipFill>
        </p:spPr>
      </p:sp>
      <p:sp>
        <p:nvSpPr>
          <p:cNvPr name="TextBox 7" id="7"/>
          <p:cNvSpPr txBox="true"/>
          <p:nvPr/>
        </p:nvSpPr>
        <p:spPr>
          <a:xfrm rot="0">
            <a:off x="1340508" y="1693661"/>
            <a:ext cx="10146208" cy="1304925"/>
          </a:xfrm>
          <a:prstGeom prst="rect">
            <a:avLst/>
          </a:prstGeom>
        </p:spPr>
        <p:txBody>
          <a:bodyPr anchor="t" rtlCol="false" tIns="0" lIns="0" bIns="0" rIns="0">
            <a:spAutoFit/>
          </a:bodyPr>
          <a:lstStyle/>
          <a:p>
            <a:pPr>
              <a:lnSpc>
                <a:spcPts val="10320"/>
              </a:lnSpc>
            </a:pPr>
            <a:r>
              <a:rPr lang="en-US" sz="8600">
                <a:solidFill>
                  <a:srgbClr val="FFFFFF"/>
                </a:solidFill>
                <a:latin typeface="Poppins Medium Bold"/>
              </a:rPr>
              <a:t>2.Viewing Outline</a:t>
            </a:r>
          </a:p>
        </p:txBody>
      </p:sp>
      <p:sp>
        <p:nvSpPr>
          <p:cNvPr name="TextBox 8" id="8"/>
          <p:cNvSpPr txBox="true"/>
          <p:nvPr/>
        </p:nvSpPr>
        <p:spPr>
          <a:xfrm rot="0">
            <a:off x="1028700" y="2878535"/>
            <a:ext cx="8417848" cy="26574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Poppins Light"/>
              </a:rPr>
              <a:t> Viewing outline of the dataset</a:t>
            </a:r>
          </a:p>
          <a:p>
            <a:pPr marL="647700" indent="-323850" lvl="1">
              <a:lnSpc>
                <a:spcPts val="4200"/>
              </a:lnSpc>
              <a:buFont typeface="Arial"/>
              <a:buChar char="•"/>
            </a:pPr>
            <a:r>
              <a:rPr lang="en-US" sz="3000">
                <a:solidFill>
                  <a:srgbClr val="FFFFFF"/>
                </a:solidFill>
                <a:latin typeface="Poppins Light"/>
              </a:rPr>
              <a:t> Viewing the columns of the dataset</a:t>
            </a:r>
          </a:p>
          <a:p>
            <a:pPr marL="647700" indent="-323850" lvl="1">
              <a:lnSpc>
                <a:spcPts val="4200"/>
              </a:lnSpc>
              <a:buFont typeface="Arial"/>
              <a:buChar char="•"/>
            </a:pPr>
            <a:r>
              <a:rPr lang="en-US" sz="3000">
                <a:solidFill>
                  <a:srgbClr val="FFFFFF"/>
                </a:solidFill>
                <a:latin typeface="Poppins Light"/>
              </a:rPr>
              <a:t>Seeing key information like the min, max, SD and many more key data.</a:t>
            </a:r>
          </a:p>
          <a:p>
            <a:pPr marL="647700" indent="-323850" lvl="1">
              <a:lnSpc>
                <a:spcPts val="4200"/>
              </a:lnSpc>
              <a:buFont typeface="Arial"/>
              <a:buChar char="•"/>
            </a:pPr>
            <a:r>
              <a:rPr lang="en-US" sz="3000">
                <a:solidFill>
                  <a:srgbClr val="FFFFFF"/>
                </a:solidFill>
                <a:latin typeface="Poppins Light"/>
              </a:rPr>
              <a:t>Viewing the Target (Quality) Distribution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5682278" y="5476889"/>
            <a:ext cx="6107147" cy="3651476"/>
          </a:xfrm>
          <a:custGeom>
            <a:avLst/>
            <a:gdLst/>
            <a:ahLst/>
            <a:cxnLst/>
            <a:rect r="r" b="b" t="t" l="l"/>
            <a:pathLst>
              <a:path h="3651476" w="6107147">
                <a:moveTo>
                  <a:pt x="0" y="0"/>
                </a:moveTo>
                <a:lnTo>
                  <a:pt x="6107147" y="0"/>
                </a:lnTo>
                <a:lnTo>
                  <a:pt x="6107147" y="3651476"/>
                </a:lnTo>
                <a:lnTo>
                  <a:pt x="0" y="3651476"/>
                </a:lnTo>
                <a:lnTo>
                  <a:pt x="0" y="0"/>
                </a:lnTo>
                <a:close/>
              </a:path>
            </a:pathLst>
          </a:custGeom>
          <a:blipFill>
            <a:blip r:embed="rId2"/>
            <a:stretch>
              <a:fillRect l="0" t="0" r="0" b="0"/>
            </a:stretch>
          </a:blipFill>
        </p:spPr>
      </p:sp>
      <p:sp>
        <p:nvSpPr>
          <p:cNvPr name="Freeform 3" id="3"/>
          <p:cNvSpPr/>
          <p:nvPr/>
        </p:nvSpPr>
        <p:spPr>
          <a:xfrm flipH="false" flipV="false" rot="0">
            <a:off x="919384" y="5476889"/>
            <a:ext cx="4277118" cy="3651476"/>
          </a:xfrm>
          <a:custGeom>
            <a:avLst/>
            <a:gdLst/>
            <a:ahLst/>
            <a:cxnLst/>
            <a:rect r="r" b="b" t="t" l="l"/>
            <a:pathLst>
              <a:path h="3651476" w="4277118">
                <a:moveTo>
                  <a:pt x="0" y="0"/>
                </a:moveTo>
                <a:lnTo>
                  <a:pt x="4277119" y="0"/>
                </a:lnTo>
                <a:lnTo>
                  <a:pt x="4277119" y="3651476"/>
                </a:lnTo>
                <a:lnTo>
                  <a:pt x="0" y="3651476"/>
                </a:lnTo>
                <a:lnTo>
                  <a:pt x="0" y="0"/>
                </a:lnTo>
                <a:close/>
              </a:path>
            </a:pathLst>
          </a:custGeom>
          <a:blipFill>
            <a:blip r:embed="rId3"/>
            <a:stretch>
              <a:fillRect l="0" t="0" r="0" b="0"/>
            </a:stretch>
          </a:blipFill>
        </p:spPr>
      </p:sp>
      <p:sp>
        <p:nvSpPr>
          <p:cNvPr name="Freeform 4" id="4"/>
          <p:cNvSpPr/>
          <p:nvPr/>
        </p:nvSpPr>
        <p:spPr>
          <a:xfrm flipH="false" flipV="false" rot="0">
            <a:off x="12120234" y="3223265"/>
            <a:ext cx="5941195" cy="5905100"/>
          </a:xfrm>
          <a:custGeom>
            <a:avLst/>
            <a:gdLst/>
            <a:ahLst/>
            <a:cxnLst/>
            <a:rect r="r" b="b" t="t" l="l"/>
            <a:pathLst>
              <a:path h="5905100" w="5941195">
                <a:moveTo>
                  <a:pt x="0" y="0"/>
                </a:moveTo>
                <a:lnTo>
                  <a:pt x="5941195" y="0"/>
                </a:lnTo>
                <a:lnTo>
                  <a:pt x="5941195" y="5905100"/>
                </a:lnTo>
                <a:lnTo>
                  <a:pt x="0" y="5905100"/>
                </a:lnTo>
                <a:lnTo>
                  <a:pt x="0" y="0"/>
                </a:lnTo>
                <a:close/>
              </a:path>
            </a:pathLst>
          </a:custGeom>
          <a:blipFill>
            <a:blip r:embed="rId4"/>
            <a:stretch>
              <a:fillRect l="0" t="0" r="0" b="0"/>
            </a:stretch>
          </a:blipFill>
        </p:spPr>
      </p:sp>
      <p:sp>
        <p:nvSpPr>
          <p:cNvPr name="TextBox 5" id="5"/>
          <p:cNvSpPr txBox="true"/>
          <p:nvPr/>
        </p:nvSpPr>
        <p:spPr>
          <a:xfrm rot="0">
            <a:off x="1028700" y="1028700"/>
            <a:ext cx="14576746" cy="2395882"/>
          </a:xfrm>
          <a:prstGeom prst="rect">
            <a:avLst/>
          </a:prstGeom>
        </p:spPr>
        <p:txBody>
          <a:bodyPr anchor="t" rtlCol="false" tIns="0" lIns="0" bIns="0" rIns="0">
            <a:spAutoFit/>
          </a:bodyPr>
          <a:lstStyle/>
          <a:p>
            <a:pPr>
              <a:lnSpc>
                <a:spcPts val="9432"/>
              </a:lnSpc>
            </a:pPr>
            <a:r>
              <a:rPr lang="en-US" sz="7860">
                <a:solidFill>
                  <a:srgbClr val="FFFFFF"/>
                </a:solidFill>
                <a:latin typeface="Poppins Medium Bold"/>
              </a:rPr>
              <a:t>3. Viewing Missing values in Dataset</a:t>
            </a:r>
          </a:p>
        </p:txBody>
      </p:sp>
      <p:sp>
        <p:nvSpPr>
          <p:cNvPr name="TextBox 6" id="6"/>
          <p:cNvSpPr txBox="true"/>
          <p:nvPr/>
        </p:nvSpPr>
        <p:spPr>
          <a:xfrm rot="0">
            <a:off x="425223" y="3544728"/>
            <a:ext cx="10514110" cy="1313485"/>
          </a:xfrm>
          <a:prstGeom prst="rect">
            <a:avLst/>
          </a:prstGeom>
        </p:spPr>
        <p:txBody>
          <a:bodyPr anchor="t" rtlCol="false" tIns="0" lIns="0" bIns="0" rIns="0">
            <a:spAutoFit/>
          </a:bodyPr>
          <a:lstStyle/>
          <a:p>
            <a:pPr marL="808994" indent="-404497" lvl="1">
              <a:lnSpc>
                <a:spcPts val="5245"/>
              </a:lnSpc>
              <a:buFont typeface="Arial"/>
              <a:buChar char="•"/>
            </a:pPr>
            <a:r>
              <a:rPr lang="en-US" sz="3747">
                <a:solidFill>
                  <a:srgbClr val="FFFFFF"/>
                </a:solidFill>
                <a:latin typeface="Poppins Light"/>
              </a:rPr>
              <a:t> Missing Values in the dataset.</a:t>
            </a:r>
          </a:p>
          <a:p>
            <a:pPr marL="808994" indent="-404497" lvl="1">
              <a:lnSpc>
                <a:spcPts val="5245"/>
              </a:lnSpc>
              <a:buFont typeface="Arial"/>
              <a:buChar char="•"/>
            </a:pPr>
            <a:r>
              <a:rPr lang="en-US" sz="3747">
                <a:solidFill>
                  <a:srgbClr val="FFFFFF"/>
                </a:solidFill>
                <a:latin typeface="Poppins Light"/>
              </a:rPr>
              <a:t>Visualizing the missing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309296" y="4399584"/>
            <a:ext cx="5492719" cy="5532860"/>
          </a:xfrm>
          <a:custGeom>
            <a:avLst/>
            <a:gdLst/>
            <a:ahLst/>
            <a:cxnLst/>
            <a:rect r="r" b="b" t="t" l="l"/>
            <a:pathLst>
              <a:path h="5532860" w="5492719">
                <a:moveTo>
                  <a:pt x="0" y="0"/>
                </a:moveTo>
                <a:lnTo>
                  <a:pt x="5492719" y="0"/>
                </a:lnTo>
                <a:lnTo>
                  <a:pt x="5492719" y="5532861"/>
                </a:lnTo>
                <a:lnTo>
                  <a:pt x="0" y="5532861"/>
                </a:lnTo>
                <a:lnTo>
                  <a:pt x="0" y="0"/>
                </a:lnTo>
                <a:close/>
              </a:path>
            </a:pathLst>
          </a:custGeom>
          <a:blipFill>
            <a:blip r:embed="rId2"/>
            <a:stretch>
              <a:fillRect l="0" t="0" r="0" b="0"/>
            </a:stretch>
          </a:blipFill>
        </p:spPr>
      </p:sp>
      <p:sp>
        <p:nvSpPr>
          <p:cNvPr name="Freeform 3" id="3"/>
          <p:cNvSpPr/>
          <p:nvPr/>
        </p:nvSpPr>
        <p:spPr>
          <a:xfrm flipH="false" flipV="false" rot="0">
            <a:off x="11957841" y="1312627"/>
            <a:ext cx="6473428" cy="7661747"/>
          </a:xfrm>
          <a:custGeom>
            <a:avLst/>
            <a:gdLst/>
            <a:ahLst/>
            <a:cxnLst/>
            <a:rect r="r" b="b" t="t" l="l"/>
            <a:pathLst>
              <a:path h="7661747" w="6473428">
                <a:moveTo>
                  <a:pt x="0" y="0"/>
                </a:moveTo>
                <a:lnTo>
                  <a:pt x="6473429" y="0"/>
                </a:lnTo>
                <a:lnTo>
                  <a:pt x="6473429" y="7661746"/>
                </a:lnTo>
                <a:lnTo>
                  <a:pt x="0" y="7661746"/>
                </a:lnTo>
                <a:lnTo>
                  <a:pt x="0" y="0"/>
                </a:lnTo>
                <a:close/>
              </a:path>
            </a:pathLst>
          </a:custGeom>
          <a:blipFill>
            <a:blip r:embed="rId3"/>
            <a:stretch>
              <a:fillRect l="0" t="0" r="0" b="0"/>
            </a:stretch>
          </a:blipFill>
        </p:spPr>
      </p:sp>
      <p:sp>
        <p:nvSpPr>
          <p:cNvPr name="TextBox 4" id="4"/>
          <p:cNvSpPr txBox="true"/>
          <p:nvPr/>
        </p:nvSpPr>
        <p:spPr>
          <a:xfrm rot="0">
            <a:off x="1028700" y="1028700"/>
            <a:ext cx="10929141"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4. Uni variate Analysis</a:t>
            </a:r>
          </a:p>
        </p:txBody>
      </p:sp>
      <p:sp>
        <p:nvSpPr>
          <p:cNvPr name="TextBox 5" id="5"/>
          <p:cNvSpPr txBox="true"/>
          <p:nvPr/>
        </p:nvSpPr>
        <p:spPr>
          <a:xfrm rot="0">
            <a:off x="645888" y="2168824"/>
            <a:ext cx="9583449" cy="1194441"/>
          </a:xfrm>
          <a:prstGeom prst="rect">
            <a:avLst/>
          </a:prstGeom>
        </p:spPr>
        <p:txBody>
          <a:bodyPr anchor="t" rtlCol="false" tIns="0" lIns="0" bIns="0" rIns="0">
            <a:spAutoFit/>
          </a:bodyPr>
          <a:lstStyle/>
          <a:p>
            <a:pPr marL="737386" indent="-368693" lvl="1">
              <a:lnSpc>
                <a:spcPts val="4781"/>
              </a:lnSpc>
              <a:buFont typeface="Arial"/>
              <a:buChar char="•"/>
            </a:pPr>
            <a:r>
              <a:rPr lang="en-US" sz="3415">
                <a:solidFill>
                  <a:srgbClr val="FFFFFF"/>
                </a:solidFill>
                <a:latin typeface="Poppins Light"/>
              </a:rPr>
              <a:t> Visualizing the columns with our target (Quality)</a:t>
            </a:r>
          </a:p>
        </p:txBody>
      </p:sp>
      <p:sp>
        <p:nvSpPr>
          <p:cNvPr name="TextBox 6" id="6"/>
          <p:cNvSpPr txBox="true"/>
          <p:nvPr/>
        </p:nvSpPr>
        <p:spPr>
          <a:xfrm rot="0">
            <a:off x="1028700" y="3458515"/>
            <a:ext cx="10785872" cy="941070"/>
          </a:xfrm>
          <a:prstGeom prst="rect">
            <a:avLst/>
          </a:prstGeom>
        </p:spPr>
        <p:txBody>
          <a:bodyPr anchor="t" rtlCol="false" tIns="0" lIns="0" bIns="0" rIns="0">
            <a:spAutoFit/>
          </a:bodyPr>
          <a:lstStyle/>
          <a:p>
            <a:pPr marL="582933" indent="-291467" lvl="1">
              <a:lnSpc>
                <a:spcPts val="3780"/>
              </a:lnSpc>
              <a:buFont typeface="Arial"/>
              <a:buChar char="•"/>
            </a:pPr>
            <a:r>
              <a:rPr lang="en-US" sz="2700">
                <a:solidFill>
                  <a:srgbClr val="FFFFFF"/>
                </a:solidFill>
                <a:latin typeface="Canva Sans"/>
              </a:rPr>
              <a:t>most are almost normal but shows no correlation with Quality</a:t>
            </a:r>
          </a:p>
          <a:p>
            <a:pPr marL="582933" indent="-291467" lvl="1">
              <a:lnSpc>
                <a:spcPts val="3780"/>
              </a:lnSpc>
              <a:buFont typeface="Arial"/>
              <a:buChar char="•"/>
            </a:pPr>
            <a:r>
              <a:rPr lang="en-US" sz="2700">
                <a:solidFill>
                  <a:srgbClr val="FFFFFF"/>
                </a:solidFill>
                <a:latin typeface="Canva Sans"/>
              </a:rPr>
              <a:t>with the highest skew being conductivity of 0.26 Right Skew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4719200"/>
            <a:ext cx="8115300" cy="5229860"/>
          </a:xfrm>
          <a:custGeom>
            <a:avLst/>
            <a:gdLst/>
            <a:ahLst/>
            <a:cxnLst/>
            <a:rect r="r" b="b" t="t" l="l"/>
            <a:pathLst>
              <a:path h="5229860" w="8115300">
                <a:moveTo>
                  <a:pt x="0" y="0"/>
                </a:moveTo>
                <a:lnTo>
                  <a:pt x="8115300" y="0"/>
                </a:lnTo>
                <a:lnTo>
                  <a:pt x="8115300" y="5229860"/>
                </a:lnTo>
                <a:lnTo>
                  <a:pt x="0" y="5229860"/>
                </a:lnTo>
                <a:lnTo>
                  <a:pt x="0" y="0"/>
                </a:lnTo>
                <a:close/>
              </a:path>
            </a:pathLst>
          </a:custGeom>
          <a:blipFill>
            <a:blip r:embed="rId2"/>
            <a:stretch>
              <a:fillRect l="0" t="0" r="0" b="0"/>
            </a:stretch>
          </a:blipFill>
        </p:spPr>
      </p:sp>
      <p:sp>
        <p:nvSpPr>
          <p:cNvPr name="TextBox 3" id="3"/>
          <p:cNvSpPr txBox="true"/>
          <p:nvPr/>
        </p:nvSpPr>
        <p:spPr>
          <a:xfrm rot="0">
            <a:off x="1028700" y="1028700"/>
            <a:ext cx="10157188"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5. Bi variate Analysis</a:t>
            </a:r>
          </a:p>
        </p:txBody>
      </p:sp>
      <p:sp>
        <p:nvSpPr>
          <p:cNvPr name="TextBox 4" id="4"/>
          <p:cNvSpPr txBox="true"/>
          <p:nvPr/>
        </p:nvSpPr>
        <p:spPr>
          <a:xfrm rot="0">
            <a:off x="1028700" y="2019300"/>
            <a:ext cx="9583449" cy="1194441"/>
          </a:xfrm>
          <a:prstGeom prst="rect">
            <a:avLst/>
          </a:prstGeom>
        </p:spPr>
        <p:txBody>
          <a:bodyPr anchor="t" rtlCol="false" tIns="0" lIns="0" bIns="0" rIns="0">
            <a:spAutoFit/>
          </a:bodyPr>
          <a:lstStyle/>
          <a:p>
            <a:pPr>
              <a:lnSpc>
                <a:spcPts val="4781"/>
              </a:lnSpc>
            </a:pPr>
            <a:r>
              <a:rPr lang="en-US" sz="3415">
                <a:solidFill>
                  <a:srgbClr val="FFFFFF"/>
                </a:solidFill>
                <a:latin typeface="Poppins Light"/>
              </a:rPr>
              <a:t>1. Visualising correlation between each feature</a:t>
            </a:r>
          </a:p>
        </p:txBody>
      </p:sp>
      <p:sp>
        <p:nvSpPr>
          <p:cNvPr name="TextBox 5" id="5"/>
          <p:cNvSpPr txBox="true"/>
          <p:nvPr/>
        </p:nvSpPr>
        <p:spPr>
          <a:xfrm rot="0">
            <a:off x="1028700" y="3308991"/>
            <a:ext cx="11759204" cy="941070"/>
          </a:xfrm>
          <a:prstGeom prst="rect">
            <a:avLst/>
          </a:prstGeom>
        </p:spPr>
        <p:txBody>
          <a:bodyPr anchor="t" rtlCol="false" tIns="0" lIns="0" bIns="0" rIns="0">
            <a:spAutoFit/>
          </a:bodyPr>
          <a:lstStyle/>
          <a:p>
            <a:pPr marL="582933" indent="-291467" lvl="1">
              <a:lnSpc>
                <a:spcPts val="3780"/>
              </a:lnSpc>
              <a:buFont typeface="Arial"/>
              <a:buChar char="•"/>
            </a:pPr>
            <a:r>
              <a:rPr lang="en-US" sz="2700">
                <a:solidFill>
                  <a:srgbClr val="FFFFFF"/>
                </a:solidFill>
                <a:latin typeface="Canva Sans"/>
              </a:rPr>
              <a:t>The dataset shows very low correlation between one another and the highest being  0.034</a:t>
            </a:r>
          </a:p>
        </p:txBody>
      </p:sp>
      <p:sp>
        <p:nvSpPr>
          <p:cNvPr name="Freeform 6" id="6"/>
          <p:cNvSpPr/>
          <p:nvPr/>
        </p:nvSpPr>
        <p:spPr>
          <a:xfrm flipH="false" flipV="false" rot="0">
            <a:off x="9501375" y="4719200"/>
            <a:ext cx="5415097" cy="5229860"/>
          </a:xfrm>
          <a:custGeom>
            <a:avLst/>
            <a:gdLst/>
            <a:ahLst/>
            <a:cxnLst/>
            <a:rect r="r" b="b" t="t" l="l"/>
            <a:pathLst>
              <a:path h="5229860" w="5415097">
                <a:moveTo>
                  <a:pt x="0" y="0"/>
                </a:moveTo>
                <a:lnTo>
                  <a:pt x="5415097" y="0"/>
                </a:lnTo>
                <a:lnTo>
                  <a:pt x="5415097" y="5229860"/>
                </a:lnTo>
                <a:lnTo>
                  <a:pt x="0" y="5229860"/>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113986" y="4859661"/>
            <a:ext cx="9717677" cy="4641595"/>
          </a:xfrm>
          <a:custGeom>
            <a:avLst/>
            <a:gdLst/>
            <a:ahLst/>
            <a:cxnLst/>
            <a:rect r="r" b="b" t="t" l="l"/>
            <a:pathLst>
              <a:path h="4641595" w="9717677">
                <a:moveTo>
                  <a:pt x="0" y="0"/>
                </a:moveTo>
                <a:lnTo>
                  <a:pt x="9717677" y="0"/>
                </a:lnTo>
                <a:lnTo>
                  <a:pt x="9717677" y="4641595"/>
                </a:lnTo>
                <a:lnTo>
                  <a:pt x="0" y="4641595"/>
                </a:lnTo>
                <a:lnTo>
                  <a:pt x="0" y="0"/>
                </a:lnTo>
                <a:close/>
              </a:path>
            </a:pathLst>
          </a:custGeom>
          <a:blipFill>
            <a:blip r:embed="rId2"/>
            <a:stretch>
              <a:fillRect l="0" t="0" r="0" b="0"/>
            </a:stretch>
          </a:blipFill>
        </p:spPr>
      </p:sp>
      <p:sp>
        <p:nvSpPr>
          <p:cNvPr name="TextBox 3" id="3"/>
          <p:cNvSpPr txBox="true"/>
          <p:nvPr/>
        </p:nvSpPr>
        <p:spPr>
          <a:xfrm rot="0">
            <a:off x="1028700" y="1028700"/>
            <a:ext cx="15981302" cy="1057275"/>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6. Data Preperation</a:t>
            </a:r>
          </a:p>
        </p:txBody>
      </p:sp>
      <p:sp>
        <p:nvSpPr>
          <p:cNvPr name="TextBox 4" id="4"/>
          <p:cNvSpPr txBox="true"/>
          <p:nvPr/>
        </p:nvSpPr>
        <p:spPr>
          <a:xfrm rot="0">
            <a:off x="1181100" y="2475329"/>
            <a:ext cx="9583449" cy="587183"/>
          </a:xfrm>
          <a:prstGeom prst="rect">
            <a:avLst/>
          </a:prstGeom>
        </p:spPr>
        <p:txBody>
          <a:bodyPr anchor="t" rtlCol="false" tIns="0" lIns="0" bIns="0" rIns="0">
            <a:spAutoFit/>
          </a:bodyPr>
          <a:lstStyle/>
          <a:p>
            <a:pPr>
              <a:lnSpc>
                <a:spcPts val="4781"/>
              </a:lnSpc>
            </a:pPr>
            <a:r>
              <a:rPr lang="en-US" sz="3415">
                <a:solidFill>
                  <a:srgbClr val="FFFFFF"/>
                </a:solidFill>
                <a:latin typeface="Poppins Light"/>
              </a:rPr>
              <a:t>1. Dealing with missing values</a:t>
            </a:r>
          </a:p>
        </p:txBody>
      </p:sp>
      <p:sp>
        <p:nvSpPr>
          <p:cNvPr name="TextBox 5" id="5"/>
          <p:cNvSpPr txBox="true"/>
          <p:nvPr/>
        </p:nvSpPr>
        <p:spPr>
          <a:xfrm rot="0">
            <a:off x="1113986" y="3159323"/>
            <a:ext cx="11759204" cy="1417320"/>
          </a:xfrm>
          <a:prstGeom prst="rect">
            <a:avLst/>
          </a:prstGeom>
        </p:spPr>
        <p:txBody>
          <a:bodyPr anchor="t" rtlCol="false" tIns="0" lIns="0" bIns="0" rIns="0">
            <a:spAutoFit/>
          </a:bodyPr>
          <a:lstStyle/>
          <a:p>
            <a:pPr marL="582933" indent="-291467" lvl="1">
              <a:lnSpc>
                <a:spcPts val="3780"/>
              </a:lnSpc>
              <a:buFont typeface="Arial"/>
              <a:buChar char="•"/>
            </a:pPr>
            <a:r>
              <a:rPr lang="en-US" sz="2700">
                <a:solidFill>
                  <a:srgbClr val="FFFFFF"/>
                </a:solidFill>
                <a:latin typeface="Canva Sans"/>
              </a:rPr>
              <a:t>I am using Knn Imputer as it imputes missing values based on the nearest neighbors, which means it preserves the underlying relationships in the data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0341068" y="4128047"/>
            <a:ext cx="7540565" cy="5722855"/>
          </a:xfrm>
          <a:custGeom>
            <a:avLst/>
            <a:gdLst/>
            <a:ahLst/>
            <a:cxnLst/>
            <a:rect r="r" b="b" t="t" l="l"/>
            <a:pathLst>
              <a:path h="5722855" w="7540565">
                <a:moveTo>
                  <a:pt x="0" y="0"/>
                </a:moveTo>
                <a:lnTo>
                  <a:pt x="7540565" y="0"/>
                </a:lnTo>
                <a:lnTo>
                  <a:pt x="7540565" y="5722855"/>
                </a:lnTo>
                <a:lnTo>
                  <a:pt x="0" y="5722855"/>
                </a:lnTo>
                <a:lnTo>
                  <a:pt x="0" y="0"/>
                </a:lnTo>
                <a:close/>
              </a:path>
            </a:pathLst>
          </a:custGeom>
          <a:blipFill>
            <a:blip r:embed="rId2"/>
            <a:stretch>
              <a:fillRect l="0" t="0" r="0" b="0"/>
            </a:stretch>
          </a:blipFill>
        </p:spPr>
      </p:sp>
      <p:sp>
        <p:nvSpPr>
          <p:cNvPr name="TextBox 3" id="3"/>
          <p:cNvSpPr txBox="true"/>
          <p:nvPr/>
        </p:nvSpPr>
        <p:spPr>
          <a:xfrm rot="0">
            <a:off x="1364332" y="1279429"/>
            <a:ext cx="11407959" cy="1152525"/>
          </a:xfrm>
          <a:prstGeom prst="rect">
            <a:avLst/>
          </a:prstGeom>
        </p:spPr>
        <p:txBody>
          <a:bodyPr anchor="t" rtlCol="false" tIns="0" lIns="0" bIns="0" rIns="0">
            <a:spAutoFit/>
          </a:bodyPr>
          <a:lstStyle/>
          <a:p>
            <a:pPr>
              <a:lnSpc>
                <a:spcPts val="9000"/>
              </a:lnSpc>
            </a:pPr>
            <a:r>
              <a:rPr lang="en-US" sz="7500">
                <a:solidFill>
                  <a:srgbClr val="FFFFFF"/>
                </a:solidFill>
                <a:latin typeface="Poppins Medium Bold"/>
              </a:rPr>
              <a:t>7. Feature Engineering</a:t>
            </a:r>
          </a:p>
        </p:txBody>
      </p:sp>
      <p:sp>
        <p:nvSpPr>
          <p:cNvPr name="TextBox 4" id="4"/>
          <p:cNvSpPr txBox="true"/>
          <p:nvPr/>
        </p:nvSpPr>
        <p:spPr>
          <a:xfrm rot="0">
            <a:off x="1028700" y="2356749"/>
            <a:ext cx="7670348" cy="587183"/>
          </a:xfrm>
          <a:prstGeom prst="rect">
            <a:avLst/>
          </a:prstGeom>
        </p:spPr>
        <p:txBody>
          <a:bodyPr anchor="t" rtlCol="false" tIns="0" lIns="0" bIns="0" rIns="0">
            <a:spAutoFit/>
          </a:bodyPr>
          <a:lstStyle/>
          <a:p>
            <a:pPr marL="737386" indent="-368693" lvl="1">
              <a:lnSpc>
                <a:spcPts val="4781"/>
              </a:lnSpc>
              <a:buFont typeface="Arial"/>
              <a:buChar char="•"/>
            </a:pPr>
            <a:r>
              <a:rPr lang="en-US" sz="3415">
                <a:solidFill>
                  <a:srgbClr val="FFFFFF"/>
                </a:solidFill>
                <a:latin typeface="Poppins Light"/>
              </a:rPr>
              <a:t> Drinkable Feature engineering</a:t>
            </a:r>
          </a:p>
        </p:txBody>
      </p:sp>
      <p:sp>
        <p:nvSpPr>
          <p:cNvPr name="TextBox 5" id="5"/>
          <p:cNvSpPr txBox="true"/>
          <p:nvPr/>
        </p:nvSpPr>
        <p:spPr>
          <a:xfrm rot="0">
            <a:off x="1245062" y="2886781"/>
            <a:ext cx="13451678" cy="1893570"/>
          </a:xfrm>
          <a:prstGeom prst="rect">
            <a:avLst/>
          </a:prstGeom>
        </p:spPr>
        <p:txBody>
          <a:bodyPr anchor="t" rtlCol="false" tIns="0" lIns="0" bIns="0" rIns="0">
            <a:spAutoFit/>
          </a:bodyPr>
          <a:lstStyle/>
          <a:p>
            <a:pPr marL="582933" indent="-291467" lvl="1">
              <a:lnSpc>
                <a:spcPts val="3780"/>
              </a:lnSpc>
              <a:buFont typeface="Arial"/>
              <a:buChar char="•"/>
            </a:pPr>
            <a:r>
              <a:rPr lang="en-US" sz="2700" u="sng">
                <a:solidFill>
                  <a:srgbClr val="FFFFFF"/>
                </a:solidFill>
                <a:latin typeface="Canva Sans"/>
                <a:hlinkClick r:id="rId3" tooltip="https://www.who.int/teams/environment-climate-change-and-health/water-sanitation-and-health/water-safety-and-quality/drinking-water-quality-guidelines"/>
              </a:rPr>
              <a:t>To Make the model perform better i have created a new feature called drinkable where WHO has given guideline for drinkable water and not drinkable water.</a:t>
            </a:r>
          </a:p>
          <a:p>
            <a:pPr>
              <a:lnSpc>
                <a:spcPts val="378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DAF2ZWVdl58</dc:identifier>
  <dcterms:modified xsi:type="dcterms:W3CDTF">2011-08-01T06:04:30Z</dcterms:modified>
  <cp:revision>1</cp:revision>
  <dc:title>5G Technology</dc:title>
</cp:coreProperties>
</file>